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71" r:id="rId12"/>
    <p:sldId id="266" r:id="rId13"/>
    <p:sldId id="272" r:id="rId14"/>
    <p:sldId id="267" r:id="rId15"/>
    <p:sldId id="274" r:id="rId16"/>
    <p:sldId id="268" r:id="rId17"/>
    <p:sldId id="273" r:id="rId18"/>
    <p:sldId id="269" r:id="rId19"/>
    <p:sldId id="270" r:id="rId20"/>
    <p:sldId id="275" r:id="rId21"/>
    <p:sldId id="276" r:id="rId22"/>
    <p:sldId id="277" r:id="rId23"/>
  </p:sldIdLst>
  <p:sldSz cx="18288000" cy="10287000"/>
  <p:notesSz cx="6858000" cy="9144000"/>
  <p:embeddedFontLst>
    <p:embeddedFont>
      <p:font typeface="Comic Sans MS" panose="030F0702030302020204" pitchFamily="66"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94622" autoAdjust="0"/>
  </p:normalViewPr>
  <p:slideViewPr>
    <p:cSldViewPr>
      <p:cViewPr>
        <p:scale>
          <a:sx n="66" d="100"/>
          <a:sy n="66" d="100"/>
        </p:scale>
        <p:origin x="1050" y="2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E8FC8D-D72A-437E-A2F8-5C45E93C9935}" type="doc">
      <dgm:prSet loTypeId="urn:microsoft.com/office/officeart/2018/2/layout/IconVerticalSolidList" loCatId="icon" qsTypeId="urn:microsoft.com/office/officeart/2005/8/quickstyle/3d2" qsCatId="3D" csTypeId="urn:microsoft.com/office/officeart/2005/8/colors/colorful3" csCatId="colorful" phldr="1"/>
      <dgm:spPr/>
      <dgm:t>
        <a:bodyPr/>
        <a:lstStyle/>
        <a:p>
          <a:endParaRPr lang="en-US"/>
        </a:p>
      </dgm:t>
    </dgm:pt>
    <dgm:pt modelId="{A1CD2481-AA0D-4A9D-B346-6678F278C675}">
      <dgm:prSet custT="1"/>
      <dgm:spPr/>
      <dgm:t>
        <a:bodyPr/>
        <a:lstStyle/>
        <a:p>
          <a:pPr>
            <a:lnSpc>
              <a:spcPct val="100000"/>
            </a:lnSpc>
          </a:pPr>
          <a:r>
            <a:rPr lang="en-US" sz="2800" dirty="0">
              <a:latin typeface="Comic Sans MS" panose="030F0702030302020204" pitchFamily="66" charset="0"/>
            </a:rPr>
            <a:t>Savannas and shrub grasslands are more prone to wildfires.</a:t>
          </a:r>
        </a:p>
      </dgm:t>
    </dgm:pt>
    <dgm:pt modelId="{CB2920EE-FB4B-4566-BF6E-8AE013C23080}" type="parTrans" cxnId="{8890D2A0-E073-441E-9617-9DBE7630EFBC}">
      <dgm:prSet/>
      <dgm:spPr/>
      <dgm:t>
        <a:bodyPr/>
        <a:lstStyle/>
        <a:p>
          <a:endParaRPr lang="en-US"/>
        </a:p>
      </dgm:t>
    </dgm:pt>
    <dgm:pt modelId="{D6885841-F327-4910-8B16-54793B6BBB64}" type="sibTrans" cxnId="{8890D2A0-E073-441E-9617-9DBE7630EFBC}">
      <dgm:prSet/>
      <dgm:spPr/>
      <dgm:t>
        <a:bodyPr/>
        <a:lstStyle/>
        <a:p>
          <a:endParaRPr lang="en-US"/>
        </a:p>
      </dgm:t>
    </dgm:pt>
    <dgm:pt modelId="{977B4E51-81E1-4FB7-8AD5-8F50AA22EFF3}">
      <dgm:prSet custT="1"/>
      <dgm:spPr/>
      <dgm:t>
        <a:bodyPr/>
        <a:lstStyle/>
        <a:p>
          <a:pPr>
            <a:lnSpc>
              <a:spcPct val="100000"/>
            </a:lnSpc>
          </a:pPr>
          <a:r>
            <a:rPr lang="en-US" sz="2800" dirty="0">
              <a:latin typeface="Comic Sans MS" panose="030F0702030302020204" pitchFamily="66" charset="0"/>
            </a:rPr>
            <a:t>Wildfires are peak in summer months (July to September).</a:t>
          </a:r>
        </a:p>
      </dgm:t>
    </dgm:pt>
    <dgm:pt modelId="{B54ED748-D17B-4A47-8893-F28CF8575EA9}" type="parTrans" cxnId="{61B27ABB-2EDD-4E8C-A8A9-4DD98BA11703}">
      <dgm:prSet/>
      <dgm:spPr/>
      <dgm:t>
        <a:bodyPr/>
        <a:lstStyle/>
        <a:p>
          <a:endParaRPr lang="en-US"/>
        </a:p>
      </dgm:t>
    </dgm:pt>
    <dgm:pt modelId="{9E078BB6-461F-4616-B5F4-369C6157892C}" type="sibTrans" cxnId="{61B27ABB-2EDD-4E8C-A8A9-4DD98BA11703}">
      <dgm:prSet/>
      <dgm:spPr/>
      <dgm:t>
        <a:bodyPr/>
        <a:lstStyle/>
        <a:p>
          <a:endParaRPr lang="en-US"/>
        </a:p>
      </dgm:t>
    </dgm:pt>
    <dgm:pt modelId="{9092B478-3A6D-4EAF-8C0B-E1281F4ABD13}">
      <dgm:prSet custT="1"/>
      <dgm:spPr/>
      <dgm:t>
        <a:bodyPr/>
        <a:lstStyle/>
        <a:p>
          <a:pPr>
            <a:lnSpc>
              <a:spcPct val="100000"/>
            </a:lnSpc>
          </a:pPr>
          <a:r>
            <a:rPr lang="en-US" sz="2800" dirty="0">
              <a:latin typeface="Comic Sans MS" panose="030F0702030302020204" pitchFamily="66" charset="0"/>
            </a:rPr>
            <a:t>Strong correlation between burned area and emission gases, particularly CO2 and NOx.</a:t>
          </a:r>
        </a:p>
      </dgm:t>
    </dgm:pt>
    <dgm:pt modelId="{0D5D92A6-A2BA-4A02-BDBC-1C8BA8F27B40}" type="parTrans" cxnId="{E59AD671-D97F-4E3E-BECB-15CFFE5172AC}">
      <dgm:prSet/>
      <dgm:spPr/>
      <dgm:t>
        <a:bodyPr/>
        <a:lstStyle/>
        <a:p>
          <a:endParaRPr lang="en-US"/>
        </a:p>
      </dgm:t>
    </dgm:pt>
    <dgm:pt modelId="{C6C1E0F2-4881-48BB-8046-650C7C9DE51A}" type="sibTrans" cxnId="{E59AD671-D97F-4E3E-BECB-15CFFE5172AC}">
      <dgm:prSet/>
      <dgm:spPr/>
      <dgm:t>
        <a:bodyPr/>
        <a:lstStyle/>
        <a:p>
          <a:endParaRPr lang="en-US"/>
        </a:p>
      </dgm:t>
    </dgm:pt>
    <dgm:pt modelId="{0BD1AE08-8710-475F-BC13-B7D51914CA2A}">
      <dgm:prSet custT="1"/>
      <dgm:spPr/>
      <dgm:t>
        <a:bodyPr/>
        <a:lstStyle/>
        <a:p>
          <a:pPr>
            <a:lnSpc>
              <a:spcPct val="100000"/>
            </a:lnSpc>
          </a:pPr>
          <a:r>
            <a:rPr lang="en-US" sz="2800" dirty="0">
              <a:latin typeface="Comic Sans MS" panose="030F0702030302020204" pitchFamily="66" charset="0"/>
            </a:rPr>
            <a:t>Effective fire management practices and targeted emission reduction strategies are crucial.</a:t>
          </a:r>
        </a:p>
      </dgm:t>
    </dgm:pt>
    <dgm:pt modelId="{F6D3EA5D-4B39-4183-9C78-B079446CA71E}" type="parTrans" cxnId="{E41EB27F-FFEB-458B-8502-12085A4DCC33}">
      <dgm:prSet/>
      <dgm:spPr/>
      <dgm:t>
        <a:bodyPr/>
        <a:lstStyle/>
        <a:p>
          <a:endParaRPr lang="en-US"/>
        </a:p>
      </dgm:t>
    </dgm:pt>
    <dgm:pt modelId="{68E390AA-286B-4E94-9425-8746AF3FE1A4}" type="sibTrans" cxnId="{E41EB27F-FFEB-458B-8502-12085A4DCC33}">
      <dgm:prSet/>
      <dgm:spPr/>
      <dgm:t>
        <a:bodyPr/>
        <a:lstStyle/>
        <a:p>
          <a:endParaRPr lang="en-US"/>
        </a:p>
      </dgm:t>
    </dgm:pt>
    <dgm:pt modelId="{4D869DA4-3528-4A72-9061-5166BA4DCCBC}" type="pres">
      <dgm:prSet presAssocID="{FDE8FC8D-D72A-437E-A2F8-5C45E93C9935}" presName="root" presStyleCnt="0">
        <dgm:presLayoutVars>
          <dgm:dir/>
          <dgm:resizeHandles val="exact"/>
        </dgm:presLayoutVars>
      </dgm:prSet>
      <dgm:spPr/>
    </dgm:pt>
    <dgm:pt modelId="{148CD403-7D5F-4C4B-A788-FCE8E71A21D1}" type="pres">
      <dgm:prSet presAssocID="{A1CD2481-AA0D-4A9D-B346-6678F278C675}" presName="compNode" presStyleCnt="0"/>
      <dgm:spPr/>
    </dgm:pt>
    <dgm:pt modelId="{6F7140EA-02C2-44F0-BBE7-C083706A9EB1}" type="pres">
      <dgm:prSet presAssocID="{A1CD2481-AA0D-4A9D-B346-6678F278C675}" presName="bgRect" presStyleLbl="bgShp" presStyleIdx="0" presStyleCnt="4"/>
      <dgm:spPr/>
    </dgm:pt>
    <dgm:pt modelId="{0FC80B67-7960-4D14-8383-970E564036BF}" type="pres">
      <dgm:prSet presAssocID="{A1CD2481-AA0D-4A9D-B346-6678F278C67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rest scene"/>
        </a:ext>
      </dgm:extLst>
    </dgm:pt>
    <dgm:pt modelId="{73293B65-7936-411A-8FDF-55727FD77DDE}" type="pres">
      <dgm:prSet presAssocID="{A1CD2481-AA0D-4A9D-B346-6678F278C675}" presName="spaceRect" presStyleCnt="0"/>
      <dgm:spPr/>
    </dgm:pt>
    <dgm:pt modelId="{166FDA27-7AF2-4064-9D24-E05A5E985F62}" type="pres">
      <dgm:prSet presAssocID="{A1CD2481-AA0D-4A9D-B346-6678F278C675}" presName="parTx" presStyleLbl="revTx" presStyleIdx="0" presStyleCnt="4">
        <dgm:presLayoutVars>
          <dgm:chMax val="0"/>
          <dgm:chPref val="0"/>
        </dgm:presLayoutVars>
      </dgm:prSet>
      <dgm:spPr/>
    </dgm:pt>
    <dgm:pt modelId="{610B6368-D1B2-4421-9FD2-4F26C5FB6B32}" type="pres">
      <dgm:prSet presAssocID="{D6885841-F327-4910-8B16-54793B6BBB64}" presName="sibTrans" presStyleCnt="0"/>
      <dgm:spPr/>
    </dgm:pt>
    <dgm:pt modelId="{1C2AADD0-FF80-4664-A4A4-86AA8F1F541C}" type="pres">
      <dgm:prSet presAssocID="{977B4E51-81E1-4FB7-8AD5-8F50AA22EFF3}" presName="compNode" presStyleCnt="0"/>
      <dgm:spPr/>
    </dgm:pt>
    <dgm:pt modelId="{F91088C3-8012-408D-9AEE-9D5DF7289B3A}" type="pres">
      <dgm:prSet presAssocID="{977B4E51-81E1-4FB7-8AD5-8F50AA22EFF3}" presName="bgRect" presStyleLbl="bgShp" presStyleIdx="1" presStyleCnt="4"/>
      <dgm:spPr/>
    </dgm:pt>
    <dgm:pt modelId="{C639FFF0-416E-4E9C-A498-F2A11279ADE0}" type="pres">
      <dgm:prSet presAssocID="{977B4E51-81E1-4FB7-8AD5-8F50AA22EFF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nfire"/>
        </a:ext>
      </dgm:extLst>
    </dgm:pt>
    <dgm:pt modelId="{0C57B465-03EB-4FD6-A7B0-2E11234A78F1}" type="pres">
      <dgm:prSet presAssocID="{977B4E51-81E1-4FB7-8AD5-8F50AA22EFF3}" presName="spaceRect" presStyleCnt="0"/>
      <dgm:spPr/>
    </dgm:pt>
    <dgm:pt modelId="{CC552C5B-A651-4252-A514-757D74E059F7}" type="pres">
      <dgm:prSet presAssocID="{977B4E51-81E1-4FB7-8AD5-8F50AA22EFF3}" presName="parTx" presStyleLbl="revTx" presStyleIdx="1" presStyleCnt="4">
        <dgm:presLayoutVars>
          <dgm:chMax val="0"/>
          <dgm:chPref val="0"/>
        </dgm:presLayoutVars>
      </dgm:prSet>
      <dgm:spPr/>
    </dgm:pt>
    <dgm:pt modelId="{961F5F66-99C0-4F7B-9745-132F718CA908}" type="pres">
      <dgm:prSet presAssocID="{9E078BB6-461F-4616-B5F4-369C6157892C}" presName="sibTrans" presStyleCnt="0"/>
      <dgm:spPr/>
    </dgm:pt>
    <dgm:pt modelId="{302A178C-1C17-4A51-8CC0-D360931DE46F}" type="pres">
      <dgm:prSet presAssocID="{9092B478-3A6D-4EAF-8C0B-E1281F4ABD13}" presName="compNode" presStyleCnt="0"/>
      <dgm:spPr/>
    </dgm:pt>
    <dgm:pt modelId="{9648FAA8-14CD-4B0A-8EC7-84C9B055CC5B}" type="pres">
      <dgm:prSet presAssocID="{9092B478-3A6D-4EAF-8C0B-E1281F4ABD13}" presName="bgRect" presStyleLbl="bgShp" presStyleIdx="2" presStyleCnt="4"/>
      <dgm:spPr/>
    </dgm:pt>
    <dgm:pt modelId="{A4C977E0-0F2B-4F7F-B503-C11DE321121D}" type="pres">
      <dgm:prSet presAssocID="{9092B478-3A6D-4EAF-8C0B-E1281F4ABD1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ammable"/>
        </a:ext>
      </dgm:extLst>
    </dgm:pt>
    <dgm:pt modelId="{CA5F1B60-592D-4B4E-B9BE-E57D77B1714A}" type="pres">
      <dgm:prSet presAssocID="{9092B478-3A6D-4EAF-8C0B-E1281F4ABD13}" presName="spaceRect" presStyleCnt="0"/>
      <dgm:spPr/>
    </dgm:pt>
    <dgm:pt modelId="{A8FD1BCB-3E8A-4761-AE76-DD9A896EA491}" type="pres">
      <dgm:prSet presAssocID="{9092B478-3A6D-4EAF-8C0B-E1281F4ABD13}" presName="parTx" presStyleLbl="revTx" presStyleIdx="2" presStyleCnt="4">
        <dgm:presLayoutVars>
          <dgm:chMax val="0"/>
          <dgm:chPref val="0"/>
        </dgm:presLayoutVars>
      </dgm:prSet>
      <dgm:spPr/>
    </dgm:pt>
    <dgm:pt modelId="{6187872E-331E-4735-8699-E638E800E62E}" type="pres">
      <dgm:prSet presAssocID="{C6C1E0F2-4881-48BB-8046-650C7C9DE51A}" presName="sibTrans" presStyleCnt="0"/>
      <dgm:spPr/>
    </dgm:pt>
    <dgm:pt modelId="{705275B4-BB5C-4354-BAD8-32CD9C2C9A2B}" type="pres">
      <dgm:prSet presAssocID="{0BD1AE08-8710-475F-BC13-B7D51914CA2A}" presName="compNode" presStyleCnt="0"/>
      <dgm:spPr/>
    </dgm:pt>
    <dgm:pt modelId="{355DC6D6-2BB9-4631-85FF-F44AB5F34F3B}" type="pres">
      <dgm:prSet presAssocID="{0BD1AE08-8710-475F-BC13-B7D51914CA2A}" presName="bgRect" presStyleLbl="bgShp" presStyleIdx="3" presStyleCnt="4" custLinFactNeighborY="-1002"/>
      <dgm:spPr/>
    </dgm:pt>
    <dgm:pt modelId="{CF911D21-0AC8-4628-8DFE-56A8B5A52FC4}" type="pres">
      <dgm:prSet presAssocID="{0BD1AE08-8710-475F-BC13-B7D51914CA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ire"/>
        </a:ext>
      </dgm:extLst>
    </dgm:pt>
    <dgm:pt modelId="{5F50071B-5BD6-4D54-857C-3EABB75389D3}" type="pres">
      <dgm:prSet presAssocID="{0BD1AE08-8710-475F-BC13-B7D51914CA2A}" presName="spaceRect" presStyleCnt="0"/>
      <dgm:spPr/>
    </dgm:pt>
    <dgm:pt modelId="{BB48FC29-82DD-4890-BE98-939FF80FB841}" type="pres">
      <dgm:prSet presAssocID="{0BD1AE08-8710-475F-BC13-B7D51914CA2A}" presName="parTx" presStyleLbl="revTx" presStyleIdx="3" presStyleCnt="4">
        <dgm:presLayoutVars>
          <dgm:chMax val="0"/>
          <dgm:chPref val="0"/>
        </dgm:presLayoutVars>
      </dgm:prSet>
      <dgm:spPr/>
    </dgm:pt>
  </dgm:ptLst>
  <dgm:cxnLst>
    <dgm:cxn modelId="{D6BBCB08-C145-404A-A6E1-AC7B1689B4FA}" type="presOf" srcId="{A1CD2481-AA0D-4A9D-B346-6678F278C675}" destId="{166FDA27-7AF2-4064-9D24-E05A5E985F62}" srcOrd="0" destOrd="0" presId="urn:microsoft.com/office/officeart/2018/2/layout/IconVerticalSolidList"/>
    <dgm:cxn modelId="{299FDA67-42E1-4248-906C-2B0E29B835A8}" type="presOf" srcId="{0BD1AE08-8710-475F-BC13-B7D51914CA2A}" destId="{BB48FC29-82DD-4890-BE98-939FF80FB841}" srcOrd="0" destOrd="0" presId="urn:microsoft.com/office/officeart/2018/2/layout/IconVerticalSolidList"/>
    <dgm:cxn modelId="{E59AD671-D97F-4E3E-BECB-15CFFE5172AC}" srcId="{FDE8FC8D-D72A-437E-A2F8-5C45E93C9935}" destId="{9092B478-3A6D-4EAF-8C0B-E1281F4ABD13}" srcOrd="2" destOrd="0" parTransId="{0D5D92A6-A2BA-4A02-BDBC-1C8BA8F27B40}" sibTransId="{C6C1E0F2-4881-48BB-8046-650C7C9DE51A}"/>
    <dgm:cxn modelId="{E41EB27F-FFEB-458B-8502-12085A4DCC33}" srcId="{FDE8FC8D-D72A-437E-A2F8-5C45E93C9935}" destId="{0BD1AE08-8710-475F-BC13-B7D51914CA2A}" srcOrd="3" destOrd="0" parTransId="{F6D3EA5D-4B39-4183-9C78-B079446CA71E}" sibTransId="{68E390AA-286B-4E94-9425-8746AF3FE1A4}"/>
    <dgm:cxn modelId="{7052DB89-C8B3-405D-9425-ABE5D7E00824}" type="presOf" srcId="{FDE8FC8D-D72A-437E-A2F8-5C45E93C9935}" destId="{4D869DA4-3528-4A72-9061-5166BA4DCCBC}" srcOrd="0" destOrd="0" presId="urn:microsoft.com/office/officeart/2018/2/layout/IconVerticalSolidList"/>
    <dgm:cxn modelId="{2F04F89F-0B9E-4791-894F-00018AE476F8}" type="presOf" srcId="{977B4E51-81E1-4FB7-8AD5-8F50AA22EFF3}" destId="{CC552C5B-A651-4252-A514-757D74E059F7}" srcOrd="0" destOrd="0" presId="urn:microsoft.com/office/officeart/2018/2/layout/IconVerticalSolidList"/>
    <dgm:cxn modelId="{8890D2A0-E073-441E-9617-9DBE7630EFBC}" srcId="{FDE8FC8D-D72A-437E-A2F8-5C45E93C9935}" destId="{A1CD2481-AA0D-4A9D-B346-6678F278C675}" srcOrd="0" destOrd="0" parTransId="{CB2920EE-FB4B-4566-BF6E-8AE013C23080}" sibTransId="{D6885841-F327-4910-8B16-54793B6BBB64}"/>
    <dgm:cxn modelId="{61B27ABB-2EDD-4E8C-A8A9-4DD98BA11703}" srcId="{FDE8FC8D-D72A-437E-A2F8-5C45E93C9935}" destId="{977B4E51-81E1-4FB7-8AD5-8F50AA22EFF3}" srcOrd="1" destOrd="0" parTransId="{B54ED748-D17B-4A47-8893-F28CF8575EA9}" sibTransId="{9E078BB6-461F-4616-B5F4-369C6157892C}"/>
    <dgm:cxn modelId="{A2FBE1C3-1C5E-4BC0-8170-124ADCD7CF19}" type="presOf" srcId="{9092B478-3A6D-4EAF-8C0B-E1281F4ABD13}" destId="{A8FD1BCB-3E8A-4761-AE76-DD9A896EA491}" srcOrd="0" destOrd="0" presId="urn:microsoft.com/office/officeart/2018/2/layout/IconVerticalSolidList"/>
    <dgm:cxn modelId="{58549573-7738-4875-969C-9B0F3C950BA4}" type="presParOf" srcId="{4D869DA4-3528-4A72-9061-5166BA4DCCBC}" destId="{148CD403-7D5F-4C4B-A788-FCE8E71A21D1}" srcOrd="0" destOrd="0" presId="urn:microsoft.com/office/officeart/2018/2/layout/IconVerticalSolidList"/>
    <dgm:cxn modelId="{5B11808D-38C4-4805-8C50-3DE265BDCBB7}" type="presParOf" srcId="{148CD403-7D5F-4C4B-A788-FCE8E71A21D1}" destId="{6F7140EA-02C2-44F0-BBE7-C083706A9EB1}" srcOrd="0" destOrd="0" presId="urn:microsoft.com/office/officeart/2018/2/layout/IconVerticalSolidList"/>
    <dgm:cxn modelId="{1162B892-4B5A-42FE-A6DE-421BAF0AFE29}" type="presParOf" srcId="{148CD403-7D5F-4C4B-A788-FCE8E71A21D1}" destId="{0FC80B67-7960-4D14-8383-970E564036BF}" srcOrd="1" destOrd="0" presId="urn:microsoft.com/office/officeart/2018/2/layout/IconVerticalSolidList"/>
    <dgm:cxn modelId="{E335481F-804E-4BD6-985E-36F765B3A62E}" type="presParOf" srcId="{148CD403-7D5F-4C4B-A788-FCE8E71A21D1}" destId="{73293B65-7936-411A-8FDF-55727FD77DDE}" srcOrd="2" destOrd="0" presId="urn:microsoft.com/office/officeart/2018/2/layout/IconVerticalSolidList"/>
    <dgm:cxn modelId="{BB46BD4E-C77C-4CD9-9F22-6E34E1B36188}" type="presParOf" srcId="{148CD403-7D5F-4C4B-A788-FCE8E71A21D1}" destId="{166FDA27-7AF2-4064-9D24-E05A5E985F62}" srcOrd="3" destOrd="0" presId="urn:microsoft.com/office/officeart/2018/2/layout/IconVerticalSolidList"/>
    <dgm:cxn modelId="{85DE7B7D-0B66-4816-A45E-A3AD96D97031}" type="presParOf" srcId="{4D869DA4-3528-4A72-9061-5166BA4DCCBC}" destId="{610B6368-D1B2-4421-9FD2-4F26C5FB6B32}" srcOrd="1" destOrd="0" presId="urn:microsoft.com/office/officeart/2018/2/layout/IconVerticalSolidList"/>
    <dgm:cxn modelId="{47929E44-CE99-4A39-934F-BC5D20272BE1}" type="presParOf" srcId="{4D869DA4-3528-4A72-9061-5166BA4DCCBC}" destId="{1C2AADD0-FF80-4664-A4A4-86AA8F1F541C}" srcOrd="2" destOrd="0" presId="urn:microsoft.com/office/officeart/2018/2/layout/IconVerticalSolidList"/>
    <dgm:cxn modelId="{65CABC07-2D81-4885-8046-1250A3F41E14}" type="presParOf" srcId="{1C2AADD0-FF80-4664-A4A4-86AA8F1F541C}" destId="{F91088C3-8012-408D-9AEE-9D5DF7289B3A}" srcOrd="0" destOrd="0" presId="urn:microsoft.com/office/officeart/2018/2/layout/IconVerticalSolidList"/>
    <dgm:cxn modelId="{FCB8A356-13D5-4C57-AF06-E4FBD6D9B9FE}" type="presParOf" srcId="{1C2AADD0-FF80-4664-A4A4-86AA8F1F541C}" destId="{C639FFF0-416E-4E9C-A498-F2A11279ADE0}" srcOrd="1" destOrd="0" presId="urn:microsoft.com/office/officeart/2018/2/layout/IconVerticalSolidList"/>
    <dgm:cxn modelId="{BAF4C89B-FF9C-4D69-A19A-346E45825617}" type="presParOf" srcId="{1C2AADD0-FF80-4664-A4A4-86AA8F1F541C}" destId="{0C57B465-03EB-4FD6-A7B0-2E11234A78F1}" srcOrd="2" destOrd="0" presId="urn:microsoft.com/office/officeart/2018/2/layout/IconVerticalSolidList"/>
    <dgm:cxn modelId="{A69709E7-430E-480E-AEB2-68AD86EAC48C}" type="presParOf" srcId="{1C2AADD0-FF80-4664-A4A4-86AA8F1F541C}" destId="{CC552C5B-A651-4252-A514-757D74E059F7}" srcOrd="3" destOrd="0" presId="urn:microsoft.com/office/officeart/2018/2/layout/IconVerticalSolidList"/>
    <dgm:cxn modelId="{AC9EFF0A-CFDC-4D50-B5FD-30B20E3B249D}" type="presParOf" srcId="{4D869DA4-3528-4A72-9061-5166BA4DCCBC}" destId="{961F5F66-99C0-4F7B-9745-132F718CA908}" srcOrd="3" destOrd="0" presId="urn:microsoft.com/office/officeart/2018/2/layout/IconVerticalSolidList"/>
    <dgm:cxn modelId="{C29D2F98-D43D-43D3-BD7C-DED6DCA4A593}" type="presParOf" srcId="{4D869DA4-3528-4A72-9061-5166BA4DCCBC}" destId="{302A178C-1C17-4A51-8CC0-D360931DE46F}" srcOrd="4" destOrd="0" presId="urn:microsoft.com/office/officeart/2018/2/layout/IconVerticalSolidList"/>
    <dgm:cxn modelId="{53F433F2-994D-43C0-9DC4-357733FB2646}" type="presParOf" srcId="{302A178C-1C17-4A51-8CC0-D360931DE46F}" destId="{9648FAA8-14CD-4B0A-8EC7-84C9B055CC5B}" srcOrd="0" destOrd="0" presId="urn:microsoft.com/office/officeart/2018/2/layout/IconVerticalSolidList"/>
    <dgm:cxn modelId="{20A645C8-0BCA-4DB9-A6A1-33F3C2C77C79}" type="presParOf" srcId="{302A178C-1C17-4A51-8CC0-D360931DE46F}" destId="{A4C977E0-0F2B-4F7F-B503-C11DE321121D}" srcOrd="1" destOrd="0" presId="urn:microsoft.com/office/officeart/2018/2/layout/IconVerticalSolidList"/>
    <dgm:cxn modelId="{83F89777-4D31-41D6-872D-7BF4358DBA37}" type="presParOf" srcId="{302A178C-1C17-4A51-8CC0-D360931DE46F}" destId="{CA5F1B60-592D-4B4E-B9BE-E57D77B1714A}" srcOrd="2" destOrd="0" presId="urn:microsoft.com/office/officeart/2018/2/layout/IconVerticalSolidList"/>
    <dgm:cxn modelId="{B86BB590-BDEE-4A63-BAF7-2960A8F6D78D}" type="presParOf" srcId="{302A178C-1C17-4A51-8CC0-D360931DE46F}" destId="{A8FD1BCB-3E8A-4761-AE76-DD9A896EA491}" srcOrd="3" destOrd="0" presId="urn:microsoft.com/office/officeart/2018/2/layout/IconVerticalSolidList"/>
    <dgm:cxn modelId="{1EF49364-3AA6-4A1F-8CD1-88D8DF9CABD8}" type="presParOf" srcId="{4D869DA4-3528-4A72-9061-5166BA4DCCBC}" destId="{6187872E-331E-4735-8699-E638E800E62E}" srcOrd="5" destOrd="0" presId="urn:microsoft.com/office/officeart/2018/2/layout/IconVerticalSolidList"/>
    <dgm:cxn modelId="{FC51CF08-B1D6-4C55-89EA-684B31239996}" type="presParOf" srcId="{4D869DA4-3528-4A72-9061-5166BA4DCCBC}" destId="{705275B4-BB5C-4354-BAD8-32CD9C2C9A2B}" srcOrd="6" destOrd="0" presId="urn:microsoft.com/office/officeart/2018/2/layout/IconVerticalSolidList"/>
    <dgm:cxn modelId="{2F6E360D-06DC-4406-A023-0B4720CD6BD5}" type="presParOf" srcId="{705275B4-BB5C-4354-BAD8-32CD9C2C9A2B}" destId="{355DC6D6-2BB9-4631-85FF-F44AB5F34F3B}" srcOrd="0" destOrd="0" presId="urn:microsoft.com/office/officeart/2018/2/layout/IconVerticalSolidList"/>
    <dgm:cxn modelId="{76FA1000-0743-4B29-A703-8050AC375C5B}" type="presParOf" srcId="{705275B4-BB5C-4354-BAD8-32CD9C2C9A2B}" destId="{CF911D21-0AC8-4628-8DFE-56A8B5A52FC4}" srcOrd="1" destOrd="0" presId="urn:microsoft.com/office/officeart/2018/2/layout/IconVerticalSolidList"/>
    <dgm:cxn modelId="{4BF6D8A6-A310-4B79-935F-E7755F91A1F3}" type="presParOf" srcId="{705275B4-BB5C-4354-BAD8-32CD9C2C9A2B}" destId="{5F50071B-5BD6-4D54-857C-3EABB75389D3}" srcOrd="2" destOrd="0" presId="urn:microsoft.com/office/officeart/2018/2/layout/IconVerticalSolidList"/>
    <dgm:cxn modelId="{DD3B0EF6-13AC-4DC1-AEDE-26824DE6416B}" type="presParOf" srcId="{705275B4-BB5C-4354-BAD8-32CD9C2C9A2B}" destId="{BB48FC29-82DD-4890-BE98-939FF80FB84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13A139-E66C-4F25-B948-9726B207FDC1}" type="doc">
      <dgm:prSet loTypeId="urn:microsoft.com/office/officeart/2005/8/layout/hierarchy1" loCatId="hierarchy" qsTypeId="urn:microsoft.com/office/officeart/2005/8/quickstyle/simple1" qsCatId="simple" csTypeId="urn:microsoft.com/office/officeart/2005/8/colors/accent3_1" csCatId="accent3" phldr="1"/>
      <dgm:spPr/>
      <dgm:t>
        <a:bodyPr/>
        <a:lstStyle/>
        <a:p>
          <a:endParaRPr lang="en-US"/>
        </a:p>
      </dgm:t>
    </dgm:pt>
    <dgm:pt modelId="{0B3314CB-F415-4132-968A-75D1309E7007}">
      <dgm:prSet/>
      <dgm:spPr/>
      <dgm:t>
        <a:bodyPr/>
        <a:lstStyle/>
        <a:p>
          <a:pPr algn="ctr"/>
          <a:r>
            <a:rPr lang="en-US" dirty="0">
              <a:latin typeface="Comic Sans MS" panose="030F0702030302020204" pitchFamily="66" charset="0"/>
            </a:rPr>
            <a:t>1. Does not fully explore all factors contributing to wildfires.</a:t>
          </a:r>
        </a:p>
      </dgm:t>
    </dgm:pt>
    <dgm:pt modelId="{ACE18798-6587-41A1-8B07-42F5CDCF6A90}" type="parTrans" cxnId="{8BACB744-19C9-4557-A16E-2AE3851C93EF}">
      <dgm:prSet/>
      <dgm:spPr/>
      <dgm:t>
        <a:bodyPr/>
        <a:lstStyle/>
        <a:p>
          <a:endParaRPr lang="en-US"/>
        </a:p>
      </dgm:t>
    </dgm:pt>
    <dgm:pt modelId="{5EB1312E-2429-4689-BB46-D7CF1DBE8B42}" type="sibTrans" cxnId="{8BACB744-19C9-4557-A16E-2AE3851C93EF}">
      <dgm:prSet/>
      <dgm:spPr/>
      <dgm:t>
        <a:bodyPr/>
        <a:lstStyle/>
        <a:p>
          <a:endParaRPr lang="en-US"/>
        </a:p>
      </dgm:t>
    </dgm:pt>
    <dgm:pt modelId="{1438A556-9689-4E04-80E7-2D56232C99C9}">
      <dgm:prSet/>
      <dgm:spPr/>
      <dgm:t>
        <a:bodyPr/>
        <a:lstStyle/>
        <a:p>
          <a:r>
            <a:rPr lang="en-US" dirty="0">
              <a:latin typeface="Comic Sans MS" panose="030F0702030302020204" pitchFamily="66" charset="0"/>
            </a:rPr>
            <a:t>2. Monthly data aggregation may overlook detailed temporal variations</a:t>
          </a:r>
          <a:r>
            <a:rPr lang="en-US" dirty="0"/>
            <a:t>.</a:t>
          </a:r>
        </a:p>
      </dgm:t>
    </dgm:pt>
    <dgm:pt modelId="{64E2B83D-6D1B-46B0-9641-AA4F76036D7D}" type="parTrans" cxnId="{A24026D2-E79C-4B55-90D4-B9DE0B6AFD01}">
      <dgm:prSet/>
      <dgm:spPr/>
      <dgm:t>
        <a:bodyPr/>
        <a:lstStyle/>
        <a:p>
          <a:endParaRPr lang="en-US"/>
        </a:p>
      </dgm:t>
    </dgm:pt>
    <dgm:pt modelId="{C95F6803-E9A3-40B7-A0BC-2949AF9A39A4}" type="sibTrans" cxnId="{A24026D2-E79C-4B55-90D4-B9DE0B6AFD01}">
      <dgm:prSet/>
      <dgm:spPr/>
      <dgm:t>
        <a:bodyPr/>
        <a:lstStyle/>
        <a:p>
          <a:endParaRPr lang="en-US"/>
        </a:p>
      </dgm:t>
    </dgm:pt>
    <dgm:pt modelId="{709E1B99-BE3D-45A9-98B0-B7913712824C}" type="pres">
      <dgm:prSet presAssocID="{7513A139-E66C-4F25-B948-9726B207FDC1}" presName="hierChild1" presStyleCnt="0">
        <dgm:presLayoutVars>
          <dgm:chPref val="1"/>
          <dgm:dir/>
          <dgm:animOne val="branch"/>
          <dgm:animLvl val="lvl"/>
          <dgm:resizeHandles/>
        </dgm:presLayoutVars>
      </dgm:prSet>
      <dgm:spPr/>
    </dgm:pt>
    <dgm:pt modelId="{AA04F6F4-0AFE-42AD-A8D5-E4E20BC0B8A6}" type="pres">
      <dgm:prSet presAssocID="{0B3314CB-F415-4132-968A-75D1309E7007}" presName="hierRoot1" presStyleCnt="0"/>
      <dgm:spPr/>
    </dgm:pt>
    <dgm:pt modelId="{380D0320-AE61-42C2-A43A-FCDBF4F06F2A}" type="pres">
      <dgm:prSet presAssocID="{0B3314CB-F415-4132-968A-75D1309E7007}" presName="composite" presStyleCnt="0"/>
      <dgm:spPr/>
    </dgm:pt>
    <dgm:pt modelId="{9244EAEE-6731-4753-AA42-8A13DF5D137A}" type="pres">
      <dgm:prSet presAssocID="{0B3314CB-F415-4132-968A-75D1309E7007}" presName="background" presStyleLbl="node0" presStyleIdx="0" presStyleCnt="2"/>
      <dgm:spPr/>
    </dgm:pt>
    <dgm:pt modelId="{0AF14612-DD53-4C8B-9538-B1E7D59CF3B7}" type="pres">
      <dgm:prSet presAssocID="{0B3314CB-F415-4132-968A-75D1309E7007}" presName="text" presStyleLbl="fgAcc0" presStyleIdx="0" presStyleCnt="2">
        <dgm:presLayoutVars>
          <dgm:chPref val="3"/>
        </dgm:presLayoutVars>
      </dgm:prSet>
      <dgm:spPr/>
    </dgm:pt>
    <dgm:pt modelId="{E120CF75-B948-4BF7-A5A9-3DA1DDA61F83}" type="pres">
      <dgm:prSet presAssocID="{0B3314CB-F415-4132-968A-75D1309E7007}" presName="hierChild2" presStyleCnt="0"/>
      <dgm:spPr/>
    </dgm:pt>
    <dgm:pt modelId="{01FB9ABE-BC14-4E78-AD0C-9AF9357DE60A}" type="pres">
      <dgm:prSet presAssocID="{1438A556-9689-4E04-80E7-2D56232C99C9}" presName="hierRoot1" presStyleCnt="0"/>
      <dgm:spPr/>
    </dgm:pt>
    <dgm:pt modelId="{8A9CCC2F-3532-4B61-8BF3-F31802144ED0}" type="pres">
      <dgm:prSet presAssocID="{1438A556-9689-4E04-80E7-2D56232C99C9}" presName="composite" presStyleCnt="0"/>
      <dgm:spPr/>
    </dgm:pt>
    <dgm:pt modelId="{6CAC14A6-CEDA-4B6A-ADFB-D0C16929D706}" type="pres">
      <dgm:prSet presAssocID="{1438A556-9689-4E04-80E7-2D56232C99C9}" presName="background" presStyleLbl="node0" presStyleIdx="1" presStyleCnt="2"/>
      <dgm:spPr/>
    </dgm:pt>
    <dgm:pt modelId="{A0B8303A-8B84-4771-A62A-B0CF89CC5B0F}" type="pres">
      <dgm:prSet presAssocID="{1438A556-9689-4E04-80E7-2D56232C99C9}" presName="text" presStyleLbl="fgAcc0" presStyleIdx="1" presStyleCnt="2">
        <dgm:presLayoutVars>
          <dgm:chPref val="3"/>
        </dgm:presLayoutVars>
      </dgm:prSet>
      <dgm:spPr/>
    </dgm:pt>
    <dgm:pt modelId="{131BFEB3-10B4-477A-9C62-95248EE1686B}" type="pres">
      <dgm:prSet presAssocID="{1438A556-9689-4E04-80E7-2D56232C99C9}" presName="hierChild2" presStyleCnt="0"/>
      <dgm:spPr/>
    </dgm:pt>
  </dgm:ptLst>
  <dgm:cxnLst>
    <dgm:cxn modelId="{7800D529-AAF7-4F13-94D4-4C1924DAD138}" type="presOf" srcId="{7513A139-E66C-4F25-B948-9726B207FDC1}" destId="{709E1B99-BE3D-45A9-98B0-B7913712824C}" srcOrd="0" destOrd="0" presId="urn:microsoft.com/office/officeart/2005/8/layout/hierarchy1"/>
    <dgm:cxn modelId="{8FCDF743-6B73-4BD3-870D-F7E4ADE81A72}" type="presOf" srcId="{1438A556-9689-4E04-80E7-2D56232C99C9}" destId="{A0B8303A-8B84-4771-A62A-B0CF89CC5B0F}" srcOrd="0" destOrd="0" presId="urn:microsoft.com/office/officeart/2005/8/layout/hierarchy1"/>
    <dgm:cxn modelId="{8BACB744-19C9-4557-A16E-2AE3851C93EF}" srcId="{7513A139-E66C-4F25-B948-9726B207FDC1}" destId="{0B3314CB-F415-4132-968A-75D1309E7007}" srcOrd="0" destOrd="0" parTransId="{ACE18798-6587-41A1-8B07-42F5CDCF6A90}" sibTransId="{5EB1312E-2429-4689-BB46-D7CF1DBE8B42}"/>
    <dgm:cxn modelId="{BCF0769D-92D8-4E5F-A121-6F0001D0765E}" type="presOf" srcId="{0B3314CB-F415-4132-968A-75D1309E7007}" destId="{0AF14612-DD53-4C8B-9538-B1E7D59CF3B7}" srcOrd="0" destOrd="0" presId="urn:microsoft.com/office/officeart/2005/8/layout/hierarchy1"/>
    <dgm:cxn modelId="{A24026D2-E79C-4B55-90D4-B9DE0B6AFD01}" srcId="{7513A139-E66C-4F25-B948-9726B207FDC1}" destId="{1438A556-9689-4E04-80E7-2D56232C99C9}" srcOrd="1" destOrd="0" parTransId="{64E2B83D-6D1B-46B0-9641-AA4F76036D7D}" sibTransId="{C95F6803-E9A3-40B7-A0BC-2949AF9A39A4}"/>
    <dgm:cxn modelId="{96130FF4-32D3-4729-ADC7-177E10CDED8F}" type="presParOf" srcId="{709E1B99-BE3D-45A9-98B0-B7913712824C}" destId="{AA04F6F4-0AFE-42AD-A8D5-E4E20BC0B8A6}" srcOrd="0" destOrd="0" presId="urn:microsoft.com/office/officeart/2005/8/layout/hierarchy1"/>
    <dgm:cxn modelId="{83693F96-DAB3-46B4-802E-80577685DC46}" type="presParOf" srcId="{AA04F6F4-0AFE-42AD-A8D5-E4E20BC0B8A6}" destId="{380D0320-AE61-42C2-A43A-FCDBF4F06F2A}" srcOrd="0" destOrd="0" presId="urn:microsoft.com/office/officeart/2005/8/layout/hierarchy1"/>
    <dgm:cxn modelId="{073F09D1-3E08-47E6-8456-18B2A759A39B}" type="presParOf" srcId="{380D0320-AE61-42C2-A43A-FCDBF4F06F2A}" destId="{9244EAEE-6731-4753-AA42-8A13DF5D137A}" srcOrd="0" destOrd="0" presId="urn:microsoft.com/office/officeart/2005/8/layout/hierarchy1"/>
    <dgm:cxn modelId="{A3F16EF6-9114-4AD3-92C6-C9D5F50ADD0B}" type="presParOf" srcId="{380D0320-AE61-42C2-A43A-FCDBF4F06F2A}" destId="{0AF14612-DD53-4C8B-9538-B1E7D59CF3B7}" srcOrd="1" destOrd="0" presId="urn:microsoft.com/office/officeart/2005/8/layout/hierarchy1"/>
    <dgm:cxn modelId="{1045CCC7-1656-4B60-BF10-7411C5486D23}" type="presParOf" srcId="{AA04F6F4-0AFE-42AD-A8D5-E4E20BC0B8A6}" destId="{E120CF75-B948-4BF7-A5A9-3DA1DDA61F83}" srcOrd="1" destOrd="0" presId="urn:microsoft.com/office/officeart/2005/8/layout/hierarchy1"/>
    <dgm:cxn modelId="{A4821D02-FF68-4F75-AECD-B9D43E6D3D6E}" type="presParOf" srcId="{709E1B99-BE3D-45A9-98B0-B7913712824C}" destId="{01FB9ABE-BC14-4E78-AD0C-9AF9357DE60A}" srcOrd="1" destOrd="0" presId="urn:microsoft.com/office/officeart/2005/8/layout/hierarchy1"/>
    <dgm:cxn modelId="{F3478A9E-BFC6-4F55-98BB-24AA72A7CA9F}" type="presParOf" srcId="{01FB9ABE-BC14-4E78-AD0C-9AF9357DE60A}" destId="{8A9CCC2F-3532-4B61-8BF3-F31802144ED0}" srcOrd="0" destOrd="0" presId="urn:microsoft.com/office/officeart/2005/8/layout/hierarchy1"/>
    <dgm:cxn modelId="{508D409D-B6B3-4134-87BE-B17582D330AE}" type="presParOf" srcId="{8A9CCC2F-3532-4B61-8BF3-F31802144ED0}" destId="{6CAC14A6-CEDA-4B6A-ADFB-D0C16929D706}" srcOrd="0" destOrd="0" presId="urn:microsoft.com/office/officeart/2005/8/layout/hierarchy1"/>
    <dgm:cxn modelId="{2E2C7633-96A9-447D-962A-FDF81BA2599D}" type="presParOf" srcId="{8A9CCC2F-3532-4B61-8BF3-F31802144ED0}" destId="{A0B8303A-8B84-4771-A62A-B0CF89CC5B0F}" srcOrd="1" destOrd="0" presId="urn:microsoft.com/office/officeart/2005/8/layout/hierarchy1"/>
    <dgm:cxn modelId="{1E85C0CE-BAB2-47FB-BC7A-6A4782F7B701}" type="presParOf" srcId="{01FB9ABE-BC14-4E78-AD0C-9AF9357DE60A}" destId="{131BFEB3-10B4-477A-9C62-95248EE1686B}"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140EA-02C2-44F0-BBE7-C083706A9EB1}">
      <dsp:nvSpPr>
        <dsp:cNvPr id="0" name=""/>
        <dsp:cNvSpPr/>
      </dsp:nvSpPr>
      <dsp:spPr>
        <a:xfrm>
          <a:off x="0" y="2522"/>
          <a:ext cx="17145000" cy="1278578"/>
        </a:xfrm>
        <a:prstGeom prst="roundRect">
          <a:avLst>
            <a:gd name="adj" fmla="val 10000"/>
          </a:avLst>
        </a:prstGeom>
        <a:gradFill rotWithShape="0">
          <a:gsLst>
            <a:gs pos="0">
              <a:schemeClr val="accent3">
                <a:tint val="40000"/>
                <a:hueOff val="0"/>
                <a:satOff val="0"/>
                <a:lumOff val="0"/>
                <a:alphaOff val="0"/>
                <a:shade val="51000"/>
                <a:satMod val="130000"/>
              </a:schemeClr>
            </a:gs>
            <a:gs pos="80000">
              <a:schemeClr val="accent3">
                <a:tint val="40000"/>
                <a:hueOff val="0"/>
                <a:satOff val="0"/>
                <a:lumOff val="0"/>
                <a:alphaOff val="0"/>
                <a:shade val="93000"/>
                <a:satMod val="130000"/>
              </a:schemeClr>
            </a:gs>
            <a:gs pos="100000">
              <a:schemeClr val="accent3">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0FC80B67-7960-4D14-8383-970E564036BF}">
      <dsp:nvSpPr>
        <dsp:cNvPr id="0" name=""/>
        <dsp:cNvSpPr/>
      </dsp:nvSpPr>
      <dsp:spPr>
        <a:xfrm>
          <a:off x="386769" y="290202"/>
          <a:ext cx="703218" cy="7032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6FDA27-7AF2-4064-9D24-E05A5E985F62}">
      <dsp:nvSpPr>
        <dsp:cNvPr id="0" name=""/>
        <dsp:cNvSpPr/>
      </dsp:nvSpPr>
      <dsp:spPr>
        <a:xfrm>
          <a:off x="1476757" y="2522"/>
          <a:ext cx="15668242" cy="1278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16" tIns="135316" rIns="135316" bIns="135316" numCol="1" spcCol="1270" anchor="ctr" anchorCtr="0">
          <a:noAutofit/>
        </a:bodyPr>
        <a:lstStyle/>
        <a:p>
          <a:pPr marL="0" lvl="0" indent="0" algn="l" defTabSz="1244600">
            <a:lnSpc>
              <a:spcPct val="100000"/>
            </a:lnSpc>
            <a:spcBef>
              <a:spcPct val="0"/>
            </a:spcBef>
            <a:spcAft>
              <a:spcPct val="35000"/>
            </a:spcAft>
            <a:buNone/>
          </a:pPr>
          <a:r>
            <a:rPr lang="en-US" sz="2800" kern="1200" dirty="0">
              <a:latin typeface="Comic Sans MS" panose="030F0702030302020204" pitchFamily="66" charset="0"/>
            </a:rPr>
            <a:t>Savannas and shrub grasslands are more prone to wildfires.</a:t>
          </a:r>
        </a:p>
      </dsp:txBody>
      <dsp:txXfrm>
        <a:off x="1476757" y="2522"/>
        <a:ext cx="15668242" cy="1278578"/>
      </dsp:txXfrm>
    </dsp:sp>
    <dsp:sp modelId="{F91088C3-8012-408D-9AEE-9D5DF7289B3A}">
      <dsp:nvSpPr>
        <dsp:cNvPr id="0" name=""/>
        <dsp:cNvSpPr/>
      </dsp:nvSpPr>
      <dsp:spPr>
        <a:xfrm>
          <a:off x="0" y="1600745"/>
          <a:ext cx="17145000" cy="1278578"/>
        </a:xfrm>
        <a:prstGeom prst="roundRect">
          <a:avLst>
            <a:gd name="adj" fmla="val 10000"/>
          </a:avLst>
        </a:prstGeom>
        <a:gradFill rotWithShape="0">
          <a:gsLst>
            <a:gs pos="0">
              <a:schemeClr val="accent3">
                <a:tint val="40000"/>
                <a:hueOff val="0"/>
                <a:satOff val="0"/>
                <a:lumOff val="0"/>
                <a:alphaOff val="0"/>
                <a:shade val="51000"/>
                <a:satMod val="130000"/>
              </a:schemeClr>
            </a:gs>
            <a:gs pos="80000">
              <a:schemeClr val="accent3">
                <a:tint val="40000"/>
                <a:hueOff val="0"/>
                <a:satOff val="0"/>
                <a:lumOff val="0"/>
                <a:alphaOff val="0"/>
                <a:shade val="93000"/>
                <a:satMod val="130000"/>
              </a:schemeClr>
            </a:gs>
            <a:gs pos="100000">
              <a:schemeClr val="accent3">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639FFF0-416E-4E9C-A498-F2A11279ADE0}">
      <dsp:nvSpPr>
        <dsp:cNvPr id="0" name=""/>
        <dsp:cNvSpPr/>
      </dsp:nvSpPr>
      <dsp:spPr>
        <a:xfrm>
          <a:off x="386769" y="1888425"/>
          <a:ext cx="703218" cy="7032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C552C5B-A651-4252-A514-757D74E059F7}">
      <dsp:nvSpPr>
        <dsp:cNvPr id="0" name=""/>
        <dsp:cNvSpPr/>
      </dsp:nvSpPr>
      <dsp:spPr>
        <a:xfrm>
          <a:off x="1476757" y="1600745"/>
          <a:ext cx="15668242" cy="1278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16" tIns="135316" rIns="135316" bIns="135316" numCol="1" spcCol="1270" anchor="ctr" anchorCtr="0">
          <a:noAutofit/>
        </a:bodyPr>
        <a:lstStyle/>
        <a:p>
          <a:pPr marL="0" lvl="0" indent="0" algn="l" defTabSz="1244600">
            <a:lnSpc>
              <a:spcPct val="100000"/>
            </a:lnSpc>
            <a:spcBef>
              <a:spcPct val="0"/>
            </a:spcBef>
            <a:spcAft>
              <a:spcPct val="35000"/>
            </a:spcAft>
            <a:buNone/>
          </a:pPr>
          <a:r>
            <a:rPr lang="en-US" sz="2800" kern="1200" dirty="0">
              <a:latin typeface="Comic Sans MS" panose="030F0702030302020204" pitchFamily="66" charset="0"/>
            </a:rPr>
            <a:t>Wildfires are peak in summer months (July to September).</a:t>
          </a:r>
        </a:p>
      </dsp:txBody>
      <dsp:txXfrm>
        <a:off x="1476757" y="1600745"/>
        <a:ext cx="15668242" cy="1278578"/>
      </dsp:txXfrm>
    </dsp:sp>
    <dsp:sp modelId="{9648FAA8-14CD-4B0A-8EC7-84C9B055CC5B}">
      <dsp:nvSpPr>
        <dsp:cNvPr id="0" name=""/>
        <dsp:cNvSpPr/>
      </dsp:nvSpPr>
      <dsp:spPr>
        <a:xfrm>
          <a:off x="0" y="3198968"/>
          <a:ext cx="17145000" cy="1278578"/>
        </a:xfrm>
        <a:prstGeom prst="roundRect">
          <a:avLst>
            <a:gd name="adj" fmla="val 10000"/>
          </a:avLst>
        </a:prstGeom>
        <a:gradFill rotWithShape="0">
          <a:gsLst>
            <a:gs pos="0">
              <a:schemeClr val="accent3">
                <a:tint val="40000"/>
                <a:hueOff val="0"/>
                <a:satOff val="0"/>
                <a:lumOff val="0"/>
                <a:alphaOff val="0"/>
                <a:shade val="51000"/>
                <a:satMod val="130000"/>
              </a:schemeClr>
            </a:gs>
            <a:gs pos="80000">
              <a:schemeClr val="accent3">
                <a:tint val="40000"/>
                <a:hueOff val="0"/>
                <a:satOff val="0"/>
                <a:lumOff val="0"/>
                <a:alphaOff val="0"/>
                <a:shade val="93000"/>
                <a:satMod val="130000"/>
              </a:schemeClr>
            </a:gs>
            <a:gs pos="100000">
              <a:schemeClr val="accent3">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A4C977E0-0F2B-4F7F-B503-C11DE321121D}">
      <dsp:nvSpPr>
        <dsp:cNvPr id="0" name=""/>
        <dsp:cNvSpPr/>
      </dsp:nvSpPr>
      <dsp:spPr>
        <a:xfrm>
          <a:off x="386769" y="3486648"/>
          <a:ext cx="703218" cy="7032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8FD1BCB-3E8A-4761-AE76-DD9A896EA491}">
      <dsp:nvSpPr>
        <dsp:cNvPr id="0" name=""/>
        <dsp:cNvSpPr/>
      </dsp:nvSpPr>
      <dsp:spPr>
        <a:xfrm>
          <a:off x="1476757" y="3198968"/>
          <a:ext cx="15668242" cy="1278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16" tIns="135316" rIns="135316" bIns="135316" numCol="1" spcCol="1270" anchor="ctr" anchorCtr="0">
          <a:noAutofit/>
        </a:bodyPr>
        <a:lstStyle/>
        <a:p>
          <a:pPr marL="0" lvl="0" indent="0" algn="l" defTabSz="1244600">
            <a:lnSpc>
              <a:spcPct val="100000"/>
            </a:lnSpc>
            <a:spcBef>
              <a:spcPct val="0"/>
            </a:spcBef>
            <a:spcAft>
              <a:spcPct val="35000"/>
            </a:spcAft>
            <a:buNone/>
          </a:pPr>
          <a:r>
            <a:rPr lang="en-US" sz="2800" kern="1200" dirty="0">
              <a:latin typeface="Comic Sans MS" panose="030F0702030302020204" pitchFamily="66" charset="0"/>
            </a:rPr>
            <a:t>Strong correlation between burned area and emission gases, particularly CO2 and NOx.</a:t>
          </a:r>
        </a:p>
      </dsp:txBody>
      <dsp:txXfrm>
        <a:off x="1476757" y="3198968"/>
        <a:ext cx="15668242" cy="1278578"/>
      </dsp:txXfrm>
    </dsp:sp>
    <dsp:sp modelId="{355DC6D6-2BB9-4631-85FF-F44AB5F34F3B}">
      <dsp:nvSpPr>
        <dsp:cNvPr id="0" name=""/>
        <dsp:cNvSpPr/>
      </dsp:nvSpPr>
      <dsp:spPr>
        <a:xfrm>
          <a:off x="0" y="4784379"/>
          <a:ext cx="17145000" cy="1278578"/>
        </a:xfrm>
        <a:prstGeom prst="roundRect">
          <a:avLst>
            <a:gd name="adj" fmla="val 10000"/>
          </a:avLst>
        </a:prstGeom>
        <a:gradFill rotWithShape="0">
          <a:gsLst>
            <a:gs pos="0">
              <a:schemeClr val="accent3">
                <a:tint val="40000"/>
                <a:hueOff val="0"/>
                <a:satOff val="0"/>
                <a:lumOff val="0"/>
                <a:alphaOff val="0"/>
                <a:shade val="51000"/>
                <a:satMod val="130000"/>
              </a:schemeClr>
            </a:gs>
            <a:gs pos="80000">
              <a:schemeClr val="accent3">
                <a:tint val="40000"/>
                <a:hueOff val="0"/>
                <a:satOff val="0"/>
                <a:lumOff val="0"/>
                <a:alphaOff val="0"/>
                <a:shade val="93000"/>
                <a:satMod val="130000"/>
              </a:schemeClr>
            </a:gs>
            <a:gs pos="100000">
              <a:schemeClr val="accent3">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F911D21-0AC8-4628-8DFE-56A8B5A52FC4}">
      <dsp:nvSpPr>
        <dsp:cNvPr id="0" name=""/>
        <dsp:cNvSpPr/>
      </dsp:nvSpPr>
      <dsp:spPr>
        <a:xfrm>
          <a:off x="386769" y="5084871"/>
          <a:ext cx="703218" cy="70321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B48FC29-82DD-4890-BE98-939FF80FB841}">
      <dsp:nvSpPr>
        <dsp:cNvPr id="0" name=""/>
        <dsp:cNvSpPr/>
      </dsp:nvSpPr>
      <dsp:spPr>
        <a:xfrm>
          <a:off x="1476757" y="4797191"/>
          <a:ext cx="15668242" cy="1278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316" tIns="135316" rIns="135316" bIns="135316" numCol="1" spcCol="1270" anchor="ctr" anchorCtr="0">
          <a:noAutofit/>
        </a:bodyPr>
        <a:lstStyle/>
        <a:p>
          <a:pPr marL="0" lvl="0" indent="0" algn="l" defTabSz="1244600">
            <a:lnSpc>
              <a:spcPct val="100000"/>
            </a:lnSpc>
            <a:spcBef>
              <a:spcPct val="0"/>
            </a:spcBef>
            <a:spcAft>
              <a:spcPct val="35000"/>
            </a:spcAft>
            <a:buNone/>
          </a:pPr>
          <a:r>
            <a:rPr lang="en-US" sz="2800" kern="1200" dirty="0">
              <a:latin typeface="Comic Sans MS" panose="030F0702030302020204" pitchFamily="66" charset="0"/>
            </a:rPr>
            <a:t>Effective fire management practices and targeted emission reduction strategies are crucial.</a:t>
          </a:r>
        </a:p>
      </dsp:txBody>
      <dsp:txXfrm>
        <a:off x="1476757" y="4797191"/>
        <a:ext cx="15668242" cy="1278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44EAEE-6731-4753-AA42-8A13DF5D137A}">
      <dsp:nvSpPr>
        <dsp:cNvPr id="0" name=""/>
        <dsp:cNvSpPr/>
      </dsp:nvSpPr>
      <dsp:spPr>
        <a:xfrm>
          <a:off x="335447" y="989"/>
          <a:ext cx="5525445" cy="3508657"/>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F14612-DD53-4C8B-9538-B1E7D59CF3B7}">
      <dsp:nvSpPr>
        <dsp:cNvPr id="0" name=""/>
        <dsp:cNvSpPr/>
      </dsp:nvSpPr>
      <dsp:spPr>
        <a:xfrm>
          <a:off x="949385" y="584230"/>
          <a:ext cx="5525445" cy="3508657"/>
        </a:xfrm>
        <a:prstGeom prst="roundRect">
          <a:avLst>
            <a:gd name="adj" fmla="val 10000"/>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latin typeface="Comic Sans MS" panose="030F0702030302020204" pitchFamily="66" charset="0"/>
            </a:rPr>
            <a:t>1. Does not fully explore all factors contributing to wildfires.</a:t>
          </a:r>
        </a:p>
      </dsp:txBody>
      <dsp:txXfrm>
        <a:off x="1052150" y="686995"/>
        <a:ext cx="5319915" cy="3303127"/>
      </dsp:txXfrm>
    </dsp:sp>
    <dsp:sp modelId="{6CAC14A6-CEDA-4B6A-ADFB-D0C16929D706}">
      <dsp:nvSpPr>
        <dsp:cNvPr id="0" name=""/>
        <dsp:cNvSpPr/>
      </dsp:nvSpPr>
      <dsp:spPr>
        <a:xfrm>
          <a:off x="7088769" y="989"/>
          <a:ext cx="5525445" cy="3508657"/>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B8303A-8B84-4771-A62A-B0CF89CC5B0F}">
      <dsp:nvSpPr>
        <dsp:cNvPr id="0" name=""/>
        <dsp:cNvSpPr/>
      </dsp:nvSpPr>
      <dsp:spPr>
        <a:xfrm>
          <a:off x="7702707" y="584230"/>
          <a:ext cx="5525445" cy="3508657"/>
        </a:xfrm>
        <a:prstGeom prst="roundRect">
          <a:avLst>
            <a:gd name="adj" fmla="val 10000"/>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latin typeface="Comic Sans MS" panose="030F0702030302020204" pitchFamily="66" charset="0"/>
            </a:rPr>
            <a:t>2. Monthly data aggregation may overlook detailed temporal variations</a:t>
          </a:r>
          <a:r>
            <a:rPr lang="en-US" sz="4200" kern="1200" dirty="0"/>
            <a:t>.</a:t>
          </a:r>
        </a:p>
      </dsp:txBody>
      <dsp:txXfrm>
        <a:off x="7805472" y="686995"/>
        <a:ext cx="5319915" cy="33031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ECE16-B774-43EB-BFC8-005C69AEDA2B}" type="datetimeFigureOut">
              <a:rPr lang="en-GB" smtClean="0"/>
              <a:t>09/07/2024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B2A93-174A-4C64-B3E0-1D838418FFAA}" type="slidenum">
              <a:rPr lang="en-GB" smtClean="0"/>
              <a:t>‹#›</a:t>
            </a:fld>
            <a:endParaRPr lang="en-GB"/>
          </a:p>
        </p:txBody>
      </p:sp>
    </p:spTree>
    <p:extLst>
      <p:ext uri="{BB962C8B-B14F-4D97-AF65-F5344CB8AC3E}">
        <p14:creationId xmlns:p14="http://schemas.microsoft.com/office/powerpoint/2010/main" val="1591558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My name is Puneetha, Imagine a world where wildfires shape our environment and future. Let's dive into the story with: 'GLOBALBLAZE: Analyzing Global Trends in Wildfire Burned Areas and Emissions from 2002 to 2023.. Let’s look into the agenda and see what are the topics we are going to discuss</a:t>
            </a:r>
          </a:p>
        </p:txBody>
      </p:sp>
      <p:sp>
        <p:nvSpPr>
          <p:cNvPr id="4" name="Slide Number Placeholder 3"/>
          <p:cNvSpPr>
            <a:spLocks noGrp="1"/>
          </p:cNvSpPr>
          <p:nvPr>
            <p:ph type="sldNum" sz="quarter" idx="5"/>
          </p:nvPr>
        </p:nvSpPr>
        <p:spPr/>
        <p:txBody>
          <a:bodyPr/>
          <a:lstStyle/>
          <a:p>
            <a:fld id="{629B2A93-174A-4C64-B3E0-1D838418FFAA}" type="slidenum">
              <a:rPr lang="en-GB" smtClean="0"/>
              <a:t>1</a:t>
            </a:fld>
            <a:endParaRPr lang="en-GB"/>
          </a:p>
        </p:txBody>
      </p:sp>
    </p:spTree>
    <p:extLst>
      <p:ext uri="{BB962C8B-B14F-4D97-AF65-F5344CB8AC3E}">
        <p14:creationId xmlns:p14="http://schemas.microsoft.com/office/powerpoint/2010/main" val="1774766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Let‘s</a:t>
            </a:r>
            <a:r>
              <a:rPr lang="de-DE" dirty="0"/>
              <a:t> </a:t>
            </a:r>
            <a:r>
              <a:rPr lang="de-DE" dirty="0" err="1"/>
              <a:t>see</a:t>
            </a:r>
            <a:r>
              <a:rPr lang="de-DE" dirty="0"/>
              <a:t> </a:t>
            </a:r>
            <a:r>
              <a:rPr lang="de-DE" dirty="0" err="1"/>
              <a:t>the</a:t>
            </a:r>
            <a:r>
              <a:rPr lang="de-DE" dirty="0"/>
              <a:t> </a:t>
            </a:r>
            <a:r>
              <a:rPr lang="de-DE" dirty="0" err="1"/>
              <a:t>reasons</a:t>
            </a:r>
            <a:r>
              <a:rPr lang="de-DE" dirty="0"/>
              <a:t> </a:t>
            </a:r>
            <a:r>
              <a:rPr lang="de-DE" dirty="0" err="1"/>
              <a:t>behind</a:t>
            </a:r>
            <a:r>
              <a:rPr lang="de-DE" dirty="0"/>
              <a:t> </a:t>
            </a:r>
            <a:r>
              <a:rPr lang="de-DE" dirty="0" err="1"/>
              <a:t>that</a:t>
            </a:r>
            <a:r>
              <a:rPr lang="de-DE" dirty="0"/>
              <a:t> </a:t>
            </a:r>
            <a:endParaRPr lang="en-GB" dirty="0"/>
          </a:p>
        </p:txBody>
      </p:sp>
      <p:sp>
        <p:nvSpPr>
          <p:cNvPr id="4" name="Slide Number Placeholder 3"/>
          <p:cNvSpPr>
            <a:spLocks noGrp="1"/>
          </p:cNvSpPr>
          <p:nvPr>
            <p:ph type="sldNum" sz="quarter" idx="5"/>
          </p:nvPr>
        </p:nvSpPr>
        <p:spPr/>
        <p:txBody>
          <a:bodyPr/>
          <a:lstStyle/>
          <a:p>
            <a:fld id="{629B2A93-174A-4C64-B3E0-1D838418FFAA}" type="slidenum">
              <a:rPr lang="en-GB" smtClean="0"/>
              <a:t>13</a:t>
            </a:fld>
            <a:endParaRPr lang="en-GB"/>
          </a:p>
        </p:txBody>
      </p:sp>
    </p:spTree>
    <p:extLst>
      <p:ext uri="{BB962C8B-B14F-4D97-AF65-F5344CB8AC3E}">
        <p14:creationId xmlns:p14="http://schemas.microsoft.com/office/powerpoint/2010/main" val="339633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see the countries most affected by wildfires. Australia faces frequent wildfires. countries like Angola, the Democratic Republic of the Congo, South Sudan, and Zambia belongs to Africa.  in emissions chart we can see that </a:t>
            </a:r>
            <a:r>
              <a:rPr lang="en-GB" dirty="0" err="1"/>
              <a:t>brazil</a:t>
            </a:r>
            <a:r>
              <a:rPr lang="en-GB" dirty="0"/>
              <a:t> and Russia is contributing to highest emissions but not burned area. Lets see the reason for that </a:t>
            </a:r>
          </a:p>
        </p:txBody>
      </p:sp>
      <p:sp>
        <p:nvSpPr>
          <p:cNvPr id="4" name="Slide Number Placeholder 3"/>
          <p:cNvSpPr>
            <a:spLocks noGrp="1"/>
          </p:cNvSpPr>
          <p:nvPr>
            <p:ph type="sldNum" sz="quarter" idx="5"/>
          </p:nvPr>
        </p:nvSpPr>
        <p:spPr/>
        <p:txBody>
          <a:bodyPr/>
          <a:lstStyle/>
          <a:p>
            <a:fld id="{629B2A93-174A-4C64-B3E0-1D838418FFAA}" type="slidenum">
              <a:rPr lang="en-GB" smtClean="0"/>
              <a:t>14</a:t>
            </a:fld>
            <a:endParaRPr lang="en-GB"/>
          </a:p>
        </p:txBody>
      </p:sp>
    </p:spTree>
    <p:extLst>
      <p:ext uri="{BB962C8B-B14F-4D97-AF65-F5344CB8AC3E}">
        <p14:creationId xmlns:p14="http://schemas.microsoft.com/office/powerpoint/2010/main" val="2289996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Brazil's Amazon Rainforest, fires may not cover vast areas but are highly intense, resulting in more emissions. Meanwhile, Russia's Siberian and boreal forests contain carbon-rich peat and organic soils. Fires in these regions can penetrate deeply into the ground, releasing significant carbon dioxide and other pollutants, despite not always covering extensive surface areas</a:t>
            </a:r>
          </a:p>
        </p:txBody>
      </p:sp>
      <p:sp>
        <p:nvSpPr>
          <p:cNvPr id="4" name="Slide Number Placeholder 3"/>
          <p:cNvSpPr>
            <a:spLocks noGrp="1"/>
          </p:cNvSpPr>
          <p:nvPr>
            <p:ph type="sldNum" sz="quarter" idx="5"/>
          </p:nvPr>
        </p:nvSpPr>
        <p:spPr/>
        <p:txBody>
          <a:bodyPr/>
          <a:lstStyle/>
          <a:p>
            <a:fld id="{629B2A93-174A-4C64-B3E0-1D838418FFAA}" type="slidenum">
              <a:rPr lang="en-GB" smtClean="0"/>
              <a:t>15</a:t>
            </a:fld>
            <a:endParaRPr lang="en-GB"/>
          </a:p>
        </p:txBody>
      </p:sp>
    </p:spTree>
    <p:extLst>
      <p:ext uri="{BB962C8B-B14F-4D97-AF65-F5344CB8AC3E}">
        <p14:creationId xmlns:p14="http://schemas.microsoft.com/office/powerpoint/2010/main" val="1200086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shows the correlation between burned area and emissions. Our analysis reveals a strong correlation, particularly in forests and savannas, which are major contributors to CO2, CO, TPM, and NOx emissions. Interestingly, croplands have the least impact on emissions.</a:t>
            </a:r>
          </a:p>
        </p:txBody>
      </p:sp>
      <p:sp>
        <p:nvSpPr>
          <p:cNvPr id="4" name="Slide Number Placeholder 3"/>
          <p:cNvSpPr>
            <a:spLocks noGrp="1"/>
          </p:cNvSpPr>
          <p:nvPr>
            <p:ph type="sldNum" sz="quarter" idx="5"/>
          </p:nvPr>
        </p:nvSpPr>
        <p:spPr/>
        <p:txBody>
          <a:bodyPr/>
          <a:lstStyle/>
          <a:p>
            <a:fld id="{629B2A93-174A-4C64-B3E0-1D838418FFAA}" type="slidenum">
              <a:rPr lang="en-GB" smtClean="0"/>
              <a:t>16</a:t>
            </a:fld>
            <a:endParaRPr lang="en-GB"/>
          </a:p>
        </p:txBody>
      </p:sp>
    </p:spTree>
    <p:extLst>
      <p:ext uri="{BB962C8B-B14F-4D97-AF65-F5344CB8AC3E}">
        <p14:creationId xmlns:p14="http://schemas.microsoft.com/office/powerpoint/2010/main" val="1605484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marR="0" lvl="0" indent="-5715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bg1"/>
                </a:solidFill>
                <a:effectLst/>
                <a:latin typeface="Comic Sans MS" panose="030F0702030302020204" pitchFamily="66" charset="0"/>
              </a:rPr>
              <a:t>Emissions are highly correlated with each other.</a:t>
            </a:r>
          </a:p>
          <a:p>
            <a:pPr marL="571500" marR="0" lvl="0" indent="-5715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1200" dirty="0">
                <a:solidFill>
                  <a:schemeClr val="bg1"/>
                </a:solidFill>
                <a:latin typeface="Comic Sans MS" panose="030F0702030302020204" pitchFamily="66" charset="0"/>
              </a:rPr>
              <a:t>Reducing one type of emission helps to decrease others.</a:t>
            </a:r>
            <a:endParaRPr kumimoji="0" lang="en-US" altLang="en-US" sz="1200" b="0" i="0" u="none" strike="noStrike" cap="none" normalizeH="0" baseline="0" dirty="0">
              <a:ln>
                <a:noFill/>
              </a:ln>
              <a:solidFill>
                <a:schemeClr val="bg1"/>
              </a:solidFill>
              <a:effectLst/>
              <a:latin typeface="Comic Sans MS" panose="030F0702030302020204" pitchFamily="66" charset="0"/>
            </a:endParaRPr>
          </a:p>
          <a:p>
            <a:endParaRPr lang="en-GB" dirty="0"/>
          </a:p>
        </p:txBody>
      </p:sp>
      <p:sp>
        <p:nvSpPr>
          <p:cNvPr id="4" name="Slide Number Placeholder 3"/>
          <p:cNvSpPr>
            <a:spLocks noGrp="1"/>
          </p:cNvSpPr>
          <p:nvPr>
            <p:ph type="sldNum" sz="quarter" idx="5"/>
          </p:nvPr>
        </p:nvSpPr>
        <p:spPr/>
        <p:txBody>
          <a:bodyPr/>
          <a:lstStyle/>
          <a:p>
            <a:fld id="{629B2A93-174A-4C64-B3E0-1D838418FFAA}" type="slidenum">
              <a:rPr lang="en-GB" smtClean="0"/>
              <a:t>17</a:t>
            </a:fld>
            <a:endParaRPr lang="en-GB"/>
          </a:p>
        </p:txBody>
      </p:sp>
    </p:spTree>
    <p:extLst>
      <p:ext uri="{BB962C8B-B14F-4D97-AF65-F5344CB8AC3E}">
        <p14:creationId xmlns:p14="http://schemas.microsoft.com/office/powerpoint/2010/main" val="3406574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our study shows that savannas and shrub grasslands are more prone to wildfires, which peak during the summer months. And also There's a strong correlation between burned areas and emission gases, especially CO2 and NOx. It's important to use good ways to manage fires and focus on reducing emissions to reduce the impact of wildfires. At last lets see the limitations with respect to the datasets</a:t>
            </a:r>
          </a:p>
        </p:txBody>
      </p:sp>
      <p:sp>
        <p:nvSpPr>
          <p:cNvPr id="4" name="Slide Number Placeholder 3"/>
          <p:cNvSpPr>
            <a:spLocks noGrp="1"/>
          </p:cNvSpPr>
          <p:nvPr>
            <p:ph type="sldNum" sz="quarter" idx="5"/>
          </p:nvPr>
        </p:nvSpPr>
        <p:spPr/>
        <p:txBody>
          <a:bodyPr/>
          <a:lstStyle/>
          <a:p>
            <a:fld id="{629B2A93-174A-4C64-B3E0-1D838418FFAA}" type="slidenum">
              <a:rPr lang="en-GB" smtClean="0"/>
              <a:t>19</a:t>
            </a:fld>
            <a:endParaRPr lang="en-GB"/>
          </a:p>
        </p:txBody>
      </p:sp>
    </p:spTree>
    <p:extLst>
      <p:ext uri="{BB962C8B-B14F-4D97-AF65-F5344CB8AC3E}">
        <p14:creationId xmlns:p14="http://schemas.microsoft.com/office/powerpoint/2010/main" val="3549583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9B2A93-174A-4C64-B3E0-1D838418FFAA}" type="slidenum">
              <a:rPr lang="en-GB" smtClean="0"/>
              <a:t>20</a:t>
            </a:fld>
            <a:endParaRPr lang="en-GB"/>
          </a:p>
        </p:txBody>
      </p:sp>
    </p:spTree>
    <p:extLst>
      <p:ext uri="{BB962C8B-B14F-4D97-AF65-F5344CB8AC3E}">
        <p14:creationId xmlns:p14="http://schemas.microsoft.com/office/powerpoint/2010/main" val="3432666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analysis doesn't cover all the reasons why wildfires happen, like human actions, changes in how land is used, and certain weather conditions like temperature. Also, because the data is put together every month, it might miss out on smaller changes day-to-day or week-to-week, and sudden increases in wildfires caused by extreme weather or human actions might not show up well in the monthly averages.</a:t>
            </a:r>
          </a:p>
        </p:txBody>
      </p:sp>
      <p:sp>
        <p:nvSpPr>
          <p:cNvPr id="4" name="Slide Number Placeholder 3"/>
          <p:cNvSpPr>
            <a:spLocks noGrp="1"/>
          </p:cNvSpPr>
          <p:nvPr>
            <p:ph type="sldNum" sz="quarter" idx="5"/>
          </p:nvPr>
        </p:nvSpPr>
        <p:spPr/>
        <p:txBody>
          <a:bodyPr/>
          <a:lstStyle/>
          <a:p>
            <a:fld id="{629B2A93-174A-4C64-B3E0-1D838418FFAA}" type="slidenum">
              <a:rPr lang="en-GB" smtClean="0"/>
              <a:t>21</a:t>
            </a:fld>
            <a:endParaRPr lang="en-GB"/>
          </a:p>
        </p:txBody>
      </p:sp>
    </p:spTree>
    <p:extLst>
      <p:ext uri="{BB962C8B-B14F-4D97-AF65-F5344CB8AC3E}">
        <p14:creationId xmlns:p14="http://schemas.microsoft.com/office/powerpoint/2010/main" val="10149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attention. For more information, you can visit my GitHub at https://github.com/puni-ram48/MADE-SS2024</a:t>
            </a:r>
          </a:p>
        </p:txBody>
      </p:sp>
      <p:sp>
        <p:nvSpPr>
          <p:cNvPr id="4" name="Slide Number Placeholder 3"/>
          <p:cNvSpPr>
            <a:spLocks noGrp="1"/>
          </p:cNvSpPr>
          <p:nvPr>
            <p:ph type="sldNum" sz="quarter" idx="5"/>
          </p:nvPr>
        </p:nvSpPr>
        <p:spPr/>
        <p:txBody>
          <a:bodyPr/>
          <a:lstStyle/>
          <a:p>
            <a:fld id="{629B2A93-174A-4C64-B3E0-1D838418FFAA}" type="slidenum">
              <a:rPr lang="en-GB" smtClean="0"/>
              <a:t>22</a:t>
            </a:fld>
            <a:endParaRPr lang="en-GB"/>
          </a:p>
        </p:txBody>
      </p:sp>
    </p:spTree>
    <p:extLst>
      <p:ext uri="{BB962C8B-B14F-4D97-AF65-F5344CB8AC3E}">
        <p14:creationId xmlns:p14="http://schemas.microsoft.com/office/powerpoint/2010/main" val="2398544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start with an Introduction, followed by a look at our Data Sources and the Data Pipeline we used. Next, we'll explore the Results, and then move to the Conclusion and Limitations of our study. Let's get started with the Introduction."</a:t>
            </a:r>
          </a:p>
        </p:txBody>
      </p:sp>
      <p:sp>
        <p:nvSpPr>
          <p:cNvPr id="4" name="Slide Number Placeholder 3"/>
          <p:cNvSpPr>
            <a:spLocks noGrp="1"/>
          </p:cNvSpPr>
          <p:nvPr>
            <p:ph type="sldNum" sz="quarter" idx="5"/>
          </p:nvPr>
        </p:nvSpPr>
        <p:spPr/>
        <p:txBody>
          <a:bodyPr/>
          <a:lstStyle/>
          <a:p>
            <a:fld id="{629B2A93-174A-4C64-B3E0-1D838418FFAA}" type="slidenum">
              <a:rPr lang="en-GB" smtClean="0"/>
              <a:t>2</a:t>
            </a:fld>
            <a:endParaRPr lang="en-GB"/>
          </a:p>
        </p:txBody>
      </p:sp>
    </p:spTree>
    <p:extLst>
      <p:ext uri="{BB962C8B-B14F-4D97-AF65-F5344CB8AC3E}">
        <p14:creationId xmlns:p14="http://schemas.microsoft.com/office/powerpoint/2010/main" val="599054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"Wildfires  are one of the major environmental issue while these impact on climate change and air quality. Objective of this project  is to </a:t>
            </a:r>
            <a:r>
              <a:rPr lang="en-GB" dirty="0" err="1"/>
              <a:t>analyze</a:t>
            </a:r>
            <a:r>
              <a:rPr lang="en-GB" dirty="0"/>
              <a:t> long-term trends in wildfire burned areas and emissions, to examine seasonal variations means in which months the wildfires are more, and also to identify which regions affected the most at last we have </a:t>
            </a:r>
            <a:r>
              <a:rPr lang="en-GB" dirty="0" err="1"/>
              <a:t>correalation</a:t>
            </a:r>
            <a:r>
              <a:rPr lang="en-GB" dirty="0"/>
              <a:t> between burned area and </a:t>
            </a:r>
            <a:r>
              <a:rPr lang="en-GB" dirty="0" err="1"/>
              <a:t>emsisions</a:t>
            </a:r>
            <a:r>
              <a:rPr lang="en-GB" dirty="0"/>
              <a:t>."</a:t>
            </a:r>
          </a:p>
          <a:p>
            <a:endParaRPr lang="en-GB" dirty="0"/>
          </a:p>
        </p:txBody>
      </p:sp>
      <p:sp>
        <p:nvSpPr>
          <p:cNvPr id="4" name="Slide Number Placeholder 3"/>
          <p:cNvSpPr>
            <a:spLocks noGrp="1"/>
          </p:cNvSpPr>
          <p:nvPr>
            <p:ph type="sldNum" sz="quarter" idx="5"/>
          </p:nvPr>
        </p:nvSpPr>
        <p:spPr/>
        <p:txBody>
          <a:bodyPr/>
          <a:lstStyle/>
          <a:p>
            <a:fld id="{629B2A93-174A-4C64-B3E0-1D838418FFAA}" type="slidenum">
              <a:rPr lang="en-GB" smtClean="0"/>
              <a:t>4</a:t>
            </a:fld>
            <a:endParaRPr lang="en-GB"/>
          </a:p>
        </p:txBody>
      </p:sp>
    </p:spTree>
    <p:extLst>
      <p:ext uri="{BB962C8B-B14F-4D97-AF65-F5344CB8AC3E}">
        <p14:creationId xmlns:p14="http://schemas.microsoft.com/office/powerpoint/2010/main" val="125508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data from the Global Wildfire Information System (GWIS) from 2002-2023, the first dataset is Global Monthly Burned Area Dataset as the name suggests we have monthly burned area records with different countries and also the </a:t>
            </a:r>
            <a:r>
              <a:rPr lang="en-GB" dirty="0" err="1"/>
              <a:t>landtypes</a:t>
            </a:r>
            <a:r>
              <a:rPr lang="en-GB" dirty="0"/>
              <a:t> such as forest, savannas, shrubs grasslands , croplands and other </a:t>
            </a:r>
            <a:r>
              <a:rPr lang="en-GB" dirty="0" err="1"/>
              <a:t>areas.and</a:t>
            </a:r>
            <a:r>
              <a:rPr lang="en-GB" dirty="0"/>
              <a:t> the second  dataset </a:t>
            </a:r>
            <a:r>
              <a:rPr lang="en-GB" dirty="0" err="1"/>
              <a:t>i.e</a:t>
            </a:r>
            <a:r>
              <a:rPr lang="en-GB" dirty="0"/>
              <a:t> Global Monthly Emission Dataset it contains monthly emissions recorded with different pollutants like Co2,Carbon monoxide, total particulate matter and many more "</a:t>
            </a:r>
          </a:p>
        </p:txBody>
      </p:sp>
      <p:sp>
        <p:nvSpPr>
          <p:cNvPr id="4" name="Slide Number Placeholder 3"/>
          <p:cNvSpPr>
            <a:spLocks noGrp="1"/>
          </p:cNvSpPr>
          <p:nvPr>
            <p:ph type="sldNum" sz="quarter" idx="5"/>
          </p:nvPr>
        </p:nvSpPr>
        <p:spPr/>
        <p:txBody>
          <a:bodyPr/>
          <a:lstStyle/>
          <a:p>
            <a:fld id="{629B2A93-174A-4C64-B3E0-1D838418FFAA}" type="slidenum">
              <a:rPr lang="en-GB" smtClean="0"/>
              <a:t>6</a:t>
            </a:fld>
            <a:endParaRPr lang="en-GB"/>
          </a:p>
        </p:txBody>
      </p:sp>
    </p:spTree>
    <p:extLst>
      <p:ext uri="{BB962C8B-B14F-4D97-AF65-F5344CB8AC3E}">
        <p14:creationId xmlns:p14="http://schemas.microsoft.com/office/powerpoint/2010/main" val="2827502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29B2A93-174A-4C64-B3E0-1D838418FFAA}" type="slidenum">
              <a:rPr lang="en-GB" smtClean="0"/>
              <a:t>7</a:t>
            </a:fld>
            <a:endParaRPr lang="en-GB"/>
          </a:p>
        </p:txBody>
      </p:sp>
    </p:spTree>
    <p:extLst>
      <p:ext uri="{BB962C8B-B14F-4D97-AF65-F5344CB8AC3E}">
        <p14:creationId xmlns:p14="http://schemas.microsoft.com/office/powerpoint/2010/main" val="1344999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15000"/>
              </a:lnSpc>
              <a:spcAft>
                <a:spcPts val="450"/>
              </a:spcAft>
              <a:buFont typeface="Symbol" panose="05050102010706020507" pitchFamily="18" charset="2"/>
              <a:buChar char=""/>
              <a:tabLst>
                <a:tab pos="457200" algn="l"/>
              </a:tabLst>
            </a:pPr>
            <a:r>
              <a:rPr lang="en-GB" dirty="0"/>
              <a:t>"Here's a visual representation of our ETL, </a:t>
            </a:r>
            <a:r>
              <a:rPr lang="en-GB"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Extraction: we have used</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 Python’s request library to fetch ZIP files from the website, then extracts their content into memory for further processing and analysis.</a:t>
            </a:r>
          </a:p>
          <a:p>
            <a:pPr marL="342900" lvl="0" indent="-342900" algn="just">
              <a:lnSpc>
                <a:spcPct val="115000"/>
              </a:lnSpc>
              <a:spcAft>
                <a:spcPts val="450"/>
              </a:spcAft>
              <a:buFont typeface="Symbol" panose="05050102010706020507" pitchFamily="18" charset="2"/>
              <a:buChar char=""/>
              <a:tabLst>
                <a:tab pos="457200" algn="l"/>
              </a:tabLst>
            </a:pP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During transformation, both burned area and emissions data are cleaned by removing irrelevant columns, filtering out rows with zero values, renaming columns, and also added a quarter column for seasonal analysis.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lnSpc>
                <a:spcPct val="115000"/>
              </a:lnSpc>
              <a:spcBef>
                <a:spcPts val="1200"/>
              </a:spcBef>
              <a:spcAft>
                <a:spcPts val="800"/>
              </a:spcAft>
              <a:buFont typeface="Symbol" panose="05050102010706020507" pitchFamily="18" charset="2"/>
              <a:buChar char=""/>
              <a:tabLst>
                <a:tab pos="457200" algn="l"/>
              </a:tabLst>
            </a:pPr>
            <a:r>
              <a:rPr lang="en-GB"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kern="0" dirty="0">
                <a:effectLst/>
                <a:latin typeface="Times New Roman" panose="02020603050405020304" pitchFamily="18" charset="0"/>
                <a:ea typeface="Times New Roman" panose="02020603050405020304" pitchFamily="18" charset="0"/>
                <a:cs typeface="Times New Roman" panose="02020603050405020304" pitchFamily="18" charset="0"/>
              </a:rPr>
              <a:t>After transformation, data is stored in an SQLite database for storage and analysis.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gn="just">
              <a:lnSpc>
                <a:spcPct val="115000"/>
              </a:lnSpc>
              <a:spcAft>
                <a:spcPts val="800"/>
              </a:spcAft>
            </a:pPr>
            <a:r>
              <a:rPr lang="en-GB"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629B2A93-174A-4C64-B3E0-1D838418FFAA}" type="slidenum">
              <a:rPr lang="en-GB" smtClean="0"/>
              <a:t>8</a:t>
            </a:fld>
            <a:endParaRPr lang="en-GB"/>
          </a:p>
        </p:txBody>
      </p:sp>
    </p:spTree>
    <p:extLst>
      <p:ext uri="{BB962C8B-B14F-4D97-AF65-F5344CB8AC3E}">
        <p14:creationId xmlns:p14="http://schemas.microsoft.com/office/powerpoint/2010/main" val="4004620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look at the long-term trends. This figure shows the year-wise burned area and emissions. From both the charts we can say that There's a slight decline over time, likely due to improved land care and climate change. CO2 emissions show fluctuations with  peaks and troughs, indicating wildfire intensity.</a:t>
            </a:r>
          </a:p>
        </p:txBody>
      </p:sp>
      <p:sp>
        <p:nvSpPr>
          <p:cNvPr id="4" name="Slide Number Placeholder 3"/>
          <p:cNvSpPr>
            <a:spLocks noGrp="1"/>
          </p:cNvSpPr>
          <p:nvPr>
            <p:ph type="sldNum" sz="quarter" idx="5"/>
          </p:nvPr>
        </p:nvSpPr>
        <p:spPr/>
        <p:txBody>
          <a:bodyPr/>
          <a:lstStyle/>
          <a:p>
            <a:fld id="{629B2A93-174A-4C64-B3E0-1D838418FFAA}" type="slidenum">
              <a:rPr lang="en-GB" smtClean="0"/>
              <a:t>10</a:t>
            </a:fld>
            <a:endParaRPr lang="en-GB"/>
          </a:p>
        </p:txBody>
      </p:sp>
    </p:spTree>
    <p:extLst>
      <p:ext uri="{BB962C8B-B14F-4D97-AF65-F5344CB8AC3E}">
        <p14:creationId xmlns:p14="http://schemas.microsoft.com/office/powerpoint/2010/main" val="827374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forest fire patterns have remained relatively stable due to effective fire management, we see high burned areas in shrubs, grasslands, and savannas</a:t>
            </a:r>
          </a:p>
        </p:txBody>
      </p:sp>
      <p:sp>
        <p:nvSpPr>
          <p:cNvPr id="4" name="Slide Number Placeholder 3"/>
          <p:cNvSpPr>
            <a:spLocks noGrp="1"/>
          </p:cNvSpPr>
          <p:nvPr>
            <p:ph type="sldNum" sz="quarter" idx="5"/>
          </p:nvPr>
        </p:nvSpPr>
        <p:spPr/>
        <p:txBody>
          <a:bodyPr/>
          <a:lstStyle/>
          <a:p>
            <a:fld id="{629B2A93-174A-4C64-B3E0-1D838418FFAA}" type="slidenum">
              <a:rPr lang="en-GB" smtClean="0"/>
              <a:t>11</a:t>
            </a:fld>
            <a:endParaRPr lang="en-GB"/>
          </a:p>
        </p:txBody>
      </p:sp>
    </p:spTree>
    <p:extLst>
      <p:ext uri="{BB962C8B-B14F-4D97-AF65-F5344CB8AC3E}">
        <p14:creationId xmlns:p14="http://schemas.microsoft.com/office/powerpoint/2010/main" val="1662198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Examining seasonal variations, we observe that burned areas and emissions increase from the first quarter to the third quarter, peaking in the summer months from July to September. In the fourth quarter, there's a noticeable decrease</a:t>
            </a:r>
          </a:p>
        </p:txBody>
      </p:sp>
      <p:sp>
        <p:nvSpPr>
          <p:cNvPr id="4" name="Slide Number Placeholder 3"/>
          <p:cNvSpPr>
            <a:spLocks noGrp="1"/>
          </p:cNvSpPr>
          <p:nvPr>
            <p:ph type="sldNum" sz="quarter" idx="5"/>
          </p:nvPr>
        </p:nvSpPr>
        <p:spPr/>
        <p:txBody>
          <a:bodyPr/>
          <a:lstStyle/>
          <a:p>
            <a:fld id="{629B2A93-174A-4C64-B3E0-1D838418FFAA}" type="slidenum">
              <a:rPr lang="en-GB" smtClean="0"/>
              <a:t>12</a:t>
            </a:fld>
            <a:endParaRPr lang="en-GB"/>
          </a:p>
        </p:txBody>
      </p:sp>
    </p:spTree>
    <p:extLst>
      <p:ext uri="{BB962C8B-B14F-4D97-AF65-F5344CB8AC3E}">
        <p14:creationId xmlns:p14="http://schemas.microsoft.com/office/powerpoint/2010/main" val="2957706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png"/><Relationship Id="rId9" Type="http://schemas.microsoft.com/office/2007/relationships/diagramDrawing" Target="../diagrams/drawing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jpeg"/><Relationship Id="rId7" Type="http://schemas.openxmlformats.org/officeDocument/2006/relationships/diagramQuickStyle" Target="../diagrams/quickStyle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9.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489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dirty="0"/>
          </a:p>
        </p:txBody>
      </p:sp>
      <p:sp>
        <p:nvSpPr>
          <p:cNvPr id="3" name="Freeform 3"/>
          <p:cNvSpPr/>
          <p:nvPr/>
        </p:nvSpPr>
        <p:spPr>
          <a:xfrm rot="-156245">
            <a:off x="152654" y="1886681"/>
            <a:ext cx="17266651" cy="4049815"/>
          </a:xfrm>
          <a:custGeom>
            <a:avLst/>
            <a:gdLst/>
            <a:ahLst/>
            <a:cxnLst/>
            <a:rect l="l" t="t" r="r" b="b"/>
            <a:pathLst>
              <a:path w="17266651" h="4049815">
                <a:moveTo>
                  <a:pt x="0" y="0"/>
                </a:moveTo>
                <a:lnTo>
                  <a:pt x="17266651" y="0"/>
                </a:lnTo>
                <a:lnTo>
                  <a:pt x="17266651" y="4049815"/>
                </a:lnTo>
                <a:lnTo>
                  <a:pt x="0" y="4049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4" name="Freeform 4"/>
          <p:cNvSpPr/>
          <p:nvPr/>
        </p:nvSpPr>
        <p:spPr>
          <a:xfrm rot="1188882">
            <a:off x="8012270" y="1321798"/>
            <a:ext cx="936561" cy="1053392"/>
          </a:xfrm>
          <a:custGeom>
            <a:avLst/>
            <a:gdLst/>
            <a:ahLst/>
            <a:cxnLst/>
            <a:rect l="l" t="t" r="r" b="b"/>
            <a:pathLst>
              <a:path w="936561" h="1053392">
                <a:moveTo>
                  <a:pt x="0" y="0"/>
                </a:moveTo>
                <a:lnTo>
                  <a:pt x="936561" y="0"/>
                </a:lnTo>
                <a:lnTo>
                  <a:pt x="936561" y="1053392"/>
                </a:lnTo>
                <a:lnTo>
                  <a:pt x="0" y="10533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5" name="Freeform 5"/>
          <p:cNvSpPr/>
          <p:nvPr/>
        </p:nvSpPr>
        <p:spPr>
          <a:xfrm rot="-1441925">
            <a:off x="256146" y="291292"/>
            <a:ext cx="1778880" cy="1636569"/>
          </a:xfrm>
          <a:custGeom>
            <a:avLst/>
            <a:gdLst/>
            <a:ahLst/>
            <a:cxnLst/>
            <a:rect l="l" t="t" r="r" b="b"/>
            <a:pathLst>
              <a:path w="1778880" h="1636569">
                <a:moveTo>
                  <a:pt x="0" y="0"/>
                </a:moveTo>
                <a:lnTo>
                  <a:pt x="1778880" y="0"/>
                </a:lnTo>
                <a:lnTo>
                  <a:pt x="1778880" y="1636569"/>
                </a:lnTo>
                <a:lnTo>
                  <a:pt x="0" y="16365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B"/>
          </a:p>
        </p:txBody>
      </p:sp>
      <p:sp>
        <p:nvSpPr>
          <p:cNvPr id="6" name="Freeform 6"/>
          <p:cNvSpPr/>
          <p:nvPr/>
        </p:nvSpPr>
        <p:spPr>
          <a:xfrm>
            <a:off x="15448012" y="7507362"/>
            <a:ext cx="2839988" cy="2779638"/>
          </a:xfrm>
          <a:custGeom>
            <a:avLst/>
            <a:gdLst/>
            <a:ahLst/>
            <a:cxnLst/>
            <a:rect l="l" t="t" r="r" b="b"/>
            <a:pathLst>
              <a:path w="2839988" h="2779638">
                <a:moveTo>
                  <a:pt x="0" y="0"/>
                </a:moveTo>
                <a:lnTo>
                  <a:pt x="2839988" y="0"/>
                </a:lnTo>
                <a:lnTo>
                  <a:pt x="2839988" y="2779638"/>
                </a:lnTo>
                <a:lnTo>
                  <a:pt x="0" y="2779638"/>
                </a:lnTo>
                <a:lnTo>
                  <a:pt x="0" y="0"/>
                </a:lnTo>
                <a:close/>
              </a:path>
            </a:pathLst>
          </a:custGeom>
          <a:blipFill>
            <a:blip r:embed="rId10"/>
            <a:stretch>
              <a:fillRect/>
            </a:stretch>
          </a:blipFill>
        </p:spPr>
        <p:txBody>
          <a:bodyPr/>
          <a:lstStyle/>
          <a:p>
            <a:endParaRPr lang="en-GB"/>
          </a:p>
        </p:txBody>
      </p:sp>
      <p:sp>
        <p:nvSpPr>
          <p:cNvPr id="7" name="TextBox 7"/>
          <p:cNvSpPr txBox="1"/>
          <p:nvPr/>
        </p:nvSpPr>
        <p:spPr>
          <a:xfrm rot="-234792">
            <a:off x="2188950" y="2625653"/>
            <a:ext cx="14445792" cy="2115596"/>
          </a:xfrm>
          <a:prstGeom prst="rect">
            <a:avLst/>
          </a:prstGeom>
        </p:spPr>
        <p:txBody>
          <a:bodyPr lIns="0" tIns="0" rIns="0" bIns="0" rtlCol="0" anchor="t">
            <a:spAutoFit/>
          </a:bodyPr>
          <a:lstStyle/>
          <a:p>
            <a:pPr algn="ctr">
              <a:lnSpc>
                <a:spcPts val="5480"/>
              </a:lnSpc>
            </a:pPr>
            <a:r>
              <a:rPr lang="en-US" sz="5074" b="1" dirty="0">
                <a:solidFill>
                  <a:srgbClr val="000000"/>
                </a:solidFill>
                <a:latin typeface="Comic Sans MS" panose="030F0702030302020204" pitchFamily="66" charset="0"/>
                <a:ea typeface="More Sugar"/>
                <a:cs typeface="More Sugar"/>
                <a:sym typeface="More Sugar"/>
              </a:rPr>
              <a:t>GLOBALBLAZE: ANALYZING GLOBAL TRENDS IN WILDFIRE BURNED AREAS AND EMISSIONS (2002-2023)</a:t>
            </a:r>
          </a:p>
        </p:txBody>
      </p:sp>
      <p:sp>
        <p:nvSpPr>
          <p:cNvPr id="8" name="TextBox 8"/>
          <p:cNvSpPr txBox="1"/>
          <p:nvPr/>
        </p:nvSpPr>
        <p:spPr>
          <a:xfrm>
            <a:off x="152400" y="9410700"/>
            <a:ext cx="7869383" cy="445956"/>
          </a:xfrm>
          <a:prstGeom prst="rect">
            <a:avLst/>
          </a:prstGeom>
        </p:spPr>
        <p:txBody>
          <a:bodyPr lIns="0" tIns="0" rIns="0" bIns="0" rtlCol="0" anchor="t">
            <a:spAutoFit/>
          </a:bodyPr>
          <a:lstStyle/>
          <a:p>
            <a:pPr algn="ctr">
              <a:lnSpc>
                <a:spcPts val="3671"/>
              </a:lnSpc>
              <a:spcBef>
                <a:spcPct val="0"/>
              </a:spcBef>
            </a:pPr>
            <a:r>
              <a:rPr lang="en-US" sz="2800" dirty="0">
                <a:solidFill>
                  <a:srgbClr val="FFFFFF"/>
                </a:solidFill>
                <a:latin typeface="Comic Sans MS" panose="030F0702030302020204" pitchFamily="66" charset="0"/>
                <a:ea typeface="Canva Sans"/>
                <a:cs typeface="Canva Sans"/>
                <a:sym typeface="Canva Sans"/>
              </a:rPr>
              <a:t>PUNEETHA DHARMAPURA SHRIRAMA</a:t>
            </a:r>
          </a:p>
        </p:txBody>
      </p:sp>
      <p:pic>
        <p:nvPicPr>
          <p:cNvPr id="13" name="Picture 12">
            <a:extLst>
              <a:ext uri="{FF2B5EF4-FFF2-40B4-BE49-F238E27FC236}">
                <a16:creationId xmlns:a16="http://schemas.microsoft.com/office/drawing/2014/main" id="{DF6ABE8C-6109-BC7F-3B73-7800A12DB7E5}"/>
              </a:ext>
            </a:extLst>
          </p:cNvPr>
          <p:cNvPicPr>
            <a:picLocks noChangeAspect="1"/>
          </p:cNvPicPr>
          <p:nvPr/>
        </p:nvPicPr>
        <p:blipFill rotWithShape="1">
          <a:blip r:embed="rId11"/>
          <a:srcRect l="19756" t="18691" r="19454" b="41655"/>
          <a:stretch/>
        </p:blipFill>
        <p:spPr>
          <a:xfrm>
            <a:off x="16230600" y="145889"/>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8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a:p>
        </p:txBody>
      </p:sp>
      <p:sp>
        <p:nvSpPr>
          <p:cNvPr id="4" name="TextBox 4"/>
          <p:cNvSpPr txBox="1"/>
          <p:nvPr/>
        </p:nvSpPr>
        <p:spPr>
          <a:xfrm>
            <a:off x="32982" y="835745"/>
            <a:ext cx="6999428" cy="834139"/>
          </a:xfrm>
          <a:prstGeom prst="rect">
            <a:avLst/>
          </a:prstGeom>
        </p:spPr>
        <p:txBody>
          <a:bodyPr lIns="0" tIns="0" rIns="0" bIns="0" rtlCol="0" anchor="t">
            <a:spAutoFit/>
          </a:bodyPr>
          <a:lstStyle/>
          <a:p>
            <a:pPr marL="1115691" lvl="1" indent="-557845" algn="ctr">
              <a:lnSpc>
                <a:spcPts val="7234"/>
              </a:lnSpc>
              <a:spcBef>
                <a:spcPct val="0"/>
              </a:spcBef>
              <a:buAutoNum type="arabicPeriod"/>
            </a:pPr>
            <a:r>
              <a:rPr lang="en-US" sz="4400" b="1" dirty="0">
                <a:solidFill>
                  <a:schemeClr val="bg1"/>
                </a:solidFill>
                <a:latin typeface="Comic Sans MS" panose="030F0702030302020204" pitchFamily="66" charset="0"/>
                <a:ea typeface="More Sugar"/>
                <a:cs typeface="More Sugar"/>
                <a:sym typeface="More Sugar"/>
              </a:rPr>
              <a:t>Long-term Trends</a:t>
            </a:r>
          </a:p>
        </p:txBody>
      </p:sp>
      <p:sp>
        <p:nvSpPr>
          <p:cNvPr id="5" name="TextBox 5"/>
          <p:cNvSpPr txBox="1"/>
          <p:nvPr/>
        </p:nvSpPr>
        <p:spPr>
          <a:xfrm>
            <a:off x="2053399" y="8276043"/>
            <a:ext cx="13598121" cy="786049"/>
          </a:xfrm>
          <a:prstGeom prst="rect">
            <a:avLst/>
          </a:prstGeom>
        </p:spPr>
        <p:txBody>
          <a:bodyPr lIns="0" tIns="0" rIns="0" bIns="0" rtlCol="0" anchor="t">
            <a:spAutoFit/>
          </a:bodyPr>
          <a:lstStyle/>
          <a:p>
            <a:pPr algn="ctr">
              <a:lnSpc>
                <a:spcPts val="6674"/>
              </a:lnSpc>
              <a:spcBef>
                <a:spcPct val="0"/>
              </a:spcBef>
            </a:pPr>
            <a:r>
              <a:rPr lang="en-US" sz="3600" dirty="0">
                <a:solidFill>
                  <a:schemeClr val="bg1"/>
                </a:solidFill>
                <a:latin typeface="Comic Sans MS" panose="030F0702030302020204" pitchFamily="66" charset="0"/>
                <a:ea typeface="Canva Sans"/>
                <a:cs typeface="Canva Sans"/>
                <a:sym typeface="Canva Sans"/>
              </a:rPr>
              <a:t>Figure 2 : Year-Wise Burned Area and Emissions</a:t>
            </a:r>
          </a:p>
        </p:txBody>
      </p:sp>
      <p:pic>
        <p:nvPicPr>
          <p:cNvPr id="9" name="Picture 8" descr="A graph of different colored lines&#10;&#10;Description automatically generated">
            <a:extLst>
              <a:ext uri="{FF2B5EF4-FFF2-40B4-BE49-F238E27FC236}">
                <a16:creationId xmlns:a16="http://schemas.microsoft.com/office/drawing/2014/main" id="{A24E3271-AFC7-7673-68DF-0A7EA95142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16"/>
          <a:stretch/>
        </p:blipFill>
        <p:spPr>
          <a:xfrm>
            <a:off x="342900" y="2373955"/>
            <a:ext cx="17602200" cy="5867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a:extLst>
              <a:ext uri="{FF2B5EF4-FFF2-40B4-BE49-F238E27FC236}">
                <a16:creationId xmlns:a16="http://schemas.microsoft.com/office/drawing/2014/main" id="{5D6DF8E4-D764-E87E-578F-6E93348A19CD}"/>
              </a:ext>
            </a:extLst>
          </p:cNvPr>
          <p:cNvPicPr>
            <a:picLocks noChangeAspect="1"/>
          </p:cNvPicPr>
          <p:nvPr/>
        </p:nvPicPr>
        <p:blipFill rotWithShape="1">
          <a:blip r:embed="rId5"/>
          <a:srcRect l="19756" t="18691" r="19454" b="41655"/>
          <a:stretch/>
        </p:blipFill>
        <p:spPr>
          <a:xfrm>
            <a:off x="16153253" y="30272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56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dirty="0"/>
          </a:p>
        </p:txBody>
      </p:sp>
      <p:sp>
        <p:nvSpPr>
          <p:cNvPr id="4" name="TextBox 4"/>
          <p:cNvSpPr txBox="1"/>
          <p:nvPr/>
        </p:nvSpPr>
        <p:spPr>
          <a:xfrm>
            <a:off x="1524000" y="2216670"/>
            <a:ext cx="15773400" cy="4894097"/>
          </a:xfrm>
          <a:prstGeom prst="rect">
            <a:avLst/>
          </a:prstGeom>
        </p:spPr>
        <p:txBody>
          <a:bodyPr wrap="square" lIns="0" tIns="0" rIns="0" bIns="0" rtlCol="0" anchor="t">
            <a:spAutoFit/>
          </a:bodyPr>
          <a:lstStyle/>
          <a:p>
            <a:pPr marL="1129346" lvl="1" indent="-571500">
              <a:lnSpc>
                <a:spcPct val="150000"/>
              </a:lnSpc>
              <a:spcBef>
                <a:spcPct val="0"/>
              </a:spcBef>
              <a:buFont typeface="Arial" panose="020B0604020202020204" pitchFamily="34" charset="0"/>
              <a:buChar char="•"/>
            </a:pPr>
            <a:r>
              <a:rPr lang="en-GB" sz="3600" dirty="0">
                <a:solidFill>
                  <a:schemeClr val="bg1"/>
                </a:solidFill>
                <a:latin typeface="Comic Sans MS" panose="030F0702030302020204" pitchFamily="66" charset="0"/>
                <a:ea typeface="More Sugar"/>
                <a:cs typeface="More Sugar"/>
                <a:sym typeface="More Sugar"/>
              </a:rPr>
              <a:t>Stable wildfire patterns in forests due to effective fire management.</a:t>
            </a:r>
          </a:p>
          <a:p>
            <a:pPr marL="1129346" lvl="1" indent="-571500">
              <a:lnSpc>
                <a:spcPct val="150000"/>
              </a:lnSpc>
              <a:spcBef>
                <a:spcPct val="0"/>
              </a:spcBef>
              <a:buFont typeface="Arial" panose="020B0604020202020204" pitchFamily="34" charset="0"/>
              <a:buChar char="•"/>
            </a:pPr>
            <a:r>
              <a:rPr lang="en-GB" sz="3600" dirty="0">
                <a:solidFill>
                  <a:schemeClr val="bg1"/>
                </a:solidFill>
                <a:latin typeface="Comic Sans MS" panose="030F0702030302020204" pitchFamily="66" charset="0"/>
                <a:ea typeface="More Sugar"/>
                <a:cs typeface="More Sugar"/>
                <a:sym typeface="More Sugar"/>
              </a:rPr>
              <a:t>High burned areas are shrubs, grasslands, and savannas.</a:t>
            </a:r>
          </a:p>
          <a:p>
            <a:pPr marL="1129346" lvl="1" indent="-571500">
              <a:lnSpc>
                <a:spcPct val="150000"/>
              </a:lnSpc>
              <a:spcBef>
                <a:spcPct val="0"/>
              </a:spcBef>
              <a:buFont typeface="Arial" panose="020B0604020202020204" pitchFamily="34" charset="0"/>
              <a:buChar char="•"/>
            </a:pPr>
            <a:r>
              <a:rPr lang="en-GB" sz="3600" dirty="0">
                <a:solidFill>
                  <a:schemeClr val="bg1"/>
                </a:solidFill>
                <a:latin typeface="Comic Sans MS" panose="030F0702030302020204" pitchFamily="66" charset="0"/>
                <a:ea typeface="More Sugar"/>
                <a:cs typeface="More Sugar"/>
                <a:sym typeface="More Sugar"/>
              </a:rPr>
              <a:t>Slight decline over time due to improved land care and climate change.</a:t>
            </a:r>
          </a:p>
          <a:p>
            <a:pPr marL="1129346" lvl="1" indent="-571500">
              <a:lnSpc>
                <a:spcPct val="150000"/>
              </a:lnSpc>
              <a:spcBef>
                <a:spcPct val="0"/>
              </a:spcBef>
              <a:buFont typeface="Arial" panose="020B0604020202020204" pitchFamily="34" charset="0"/>
              <a:buChar char="•"/>
            </a:pPr>
            <a:r>
              <a:rPr lang="en-GB" sz="3600" dirty="0">
                <a:solidFill>
                  <a:schemeClr val="bg1"/>
                </a:solidFill>
                <a:latin typeface="Comic Sans MS" panose="030F0702030302020204" pitchFamily="66" charset="0"/>
                <a:ea typeface="More Sugar"/>
                <a:cs typeface="More Sugar"/>
                <a:sym typeface="More Sugar"/>
              </a:rPr>
              <a:t>CO2 emissions show fluctuations with notable peaks and troughs.</a:t>
            </a:r>
            <a:endParaRPr lang="en-US" sz="3600" dirty="0">
              <a:solidFill>
                <a:schemeClr val="bg1"/>
              </a:solidFill>
              <a:latin typeface="Comic Sans MS" panose="030F0702030302020204" pitchFamily="66" charset="0"/>
              <a:ea typeface="More Sugar"/>
              <a:cs typeface="More Sugar"/>
              <a:sym typeface="More Sugar"/>
            </a:endParaRPr>
          </a:p>
        </p:txBody>
      </p:sp>
      <p:sp>
        <p:nvSpPr>
          <p:cNvPr id="3" name="TextBox 2">
            <a:extLst>
              <a:ext uri="{FF2B5EF4-FFF2-40B4-BE49-F238E27FC236}">
                <a16:creationId xmlns:a16="http://schemas.microsoft.com/office/drawing/2014/main" id="{F8EB7DBD-1529-FA84-72D2-2E19D8451C10}"/>
              </a:ext>
            </a:extLst>
          </p:cNvPr>
          <p:cNvSpPr txBox="1"/>
          <p:nvPr/>
        </p:nvSpPr>
        <p:spPr>
          <a:xfrm>
            <a:off x="762000" y="723899"/>
            <a:ext cx="7620000" cy="769441"/>
          </a:xfrm>
          <a:prstGeom prst="rect">
            <a:avLst/>
          </a:prstGeom>
          <a:noFill/>
        </p:spPr>
        <p:txBody>
          <a:bodyPr wrap="square" rtlCol="0">
            <a:spAutoFit/>
          </a:bodyPr>
          <a:lstStyle/>
          <a:p>
            <a:r>
              <a:rPr lang="de-DE" sz="4400" dirty="0" err="1">
                <a:solidFill>
                  <a:schemeClr val="bg1"/>
                </a:solidFill>
                <a:latin typeface="Comic Sans MS" panose="030F0702030302020204" pitchFamily="66" charset="0"/>
              </a:rPr>
              <a:t>Insights</a:t>
            </a:r>
            <a:r>
              <a:rPr lang="de-DE" sz="4400" dirty="0">
                <a:solidFill>
                  <a:schemeClr val="bg1"/>
                </a:solidFill>
                <a:latin typeface="Comic Sans MS" panose="030F0702030302020204" pitchFamily="66" charset="0"/>
              </a:rPr>
              <a:t>:</a:t>
            </a:r>
            <a:endParaRPr lang="en-GB" sz="4400" dirty="0">
              <a:solidFill>
                <a:schemeClr val="bg1"/>
              </a:solidFill>
              <a:latin typeface="Comic Sans MS" panose="030F0702030302020204" pitchFamily="66" charset="0"/>
            </a:endParaRPr>
          </a:p>
        </p:txBody>
      </p:sp>
      <p:pic>
        <p:nvPicPr>
          <p:cNvPr id="14" name="Picture 13">
            <a:extLst>
              <a:ext uri="{FF2B5EF4-FFF2-40B4-BE49-F238E27FC236}">
                <a16:creationId xmlns:a16="http://schemas.microsoft.com/office/drawing/2014/main" id="{F5C69611-86F5-089C-94EC-BEFD1985FBF3}"/>
              </a:ext>
            </a:extLst>
          </p:cNvPr>
          <p:cNvPicPr>
            <a:picLocks noChangeAspect="1"/>
          </p:cNvPicPr>
          <p:nvPr/>
        </p:nvPicPr>
        <p:blipFill rotWithShape="1">
          <a:blip r:embed="rId4"/>
          <a:srcRect l="19756" t="18691" r="19454" b="41655"/>
          <a:stretch/>
        </p:blipFill>
        <p:spPr>
          <a:xfrm>
            <a:off x="16154400" y="348339"/>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018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sz="4400">
              <a:latin typeface="Comic Sans MS" panose="030F0702030302020204" pitchFamily="66" charset="0"/>
            </a:endParaRPr>
          </a:p>
        </p:txBody>
      </p:sp>
      <p:sp>
        <p:nvSpPr>
          <p:cNvPr id="4" name="TextBox 4"/>
          <p:cNvSpPr txBox="1"/>
          <p:nvPr/>
        </p:nvSpPr>
        <p:spPr>
          <a:xfrm>
            <a:off x="424219" y="754765"/>
            <a:ext cx="7207671" cy="834139"/>
          </a:xfrm>
          <a:prstGeom prst="rect">
            <a:avLst/>
          </a:prstGeom>
        </p:spPr>
        <p:txBody>
          <a:bodyPr lIns="0" tIns="0" rIns="0" bIns="0" rtlCol="0" anchor="t">
            <a:spAutoFit/>
          </a:bodyPr>
          <a:lstStyle/>
          <a:p>
            <a:pPr algn="ctr">
              <a:lnSpc>
                <a:spcPts val="7234"/>
              </a:lnSpc>
              <a:spcBef>
                <a:spcPct val="0"/>
              </a:spcBef>
            </a:pPr>
            <a:r>
              <a:rPr lang="en-US" sz="4400" b="1" dirty="0">
                <a:solidFill>
                  <a:schemeClr val="bg1"/>
                </a:solidFill>
                <a:latin typeface="Comic Sans MS" panose="030F0702030302020204" pitchFamily="66" charset="0"/>
                <a:ea typeface="More Sugar"/>
                <a:cs typeface="More Sugar"/>
                <a:sym typeface="More Sugar"/>
              </a:rPr>
              <a:t>2. Seasonal Variations</a:t>
            </a:r>
          </a:p>
        </p:txBody>
      </p:sp>
      <p:sp>
        <p:nvSpPr>
          <p:cNvPr id="5" name="TextBox 5"/>
          <p:cNvSpPr txBox="1"/>
          <p:nvPr/>
        </p:nvSpPr>
        <p:spPr>
          <a:xfrm>
            <a:off x="2225029" y="8276043"/>
            <a:ext cx="13254862" cy="760273"/>
          </a:xfrm>
          <a:prstGeom prst="rect">
            <a:avLst/>
          </a:prstGeom>
        </p:spPr>
        <p:txBody>
          <a:bodyPr lIns="0" tIns="0" rIns="0" bIns="0" rtlCol="0" anchor="t">
            <a:spAutoFit/>
          </a:bodyPr>
          <a:lstStyle/>
          <a:p>
            <a:pPr algn="ctr">
              <a:lnSpc>
                <a:spcPts val="6674"/>
              </a:lnSpc>
              <a:spcBef>
                <a:spcPct val="0"/>
              </a:spcBef>
            </a:pPr>
            <a:r>
              <a:rPr lang="en-US" sz="3600" dirty="0">
                <a:solidFill>
                  <a:schemeClr val="bg1"/>
                </a:solidFill>
                <a:latin typeface="Comic Sans MS" panose="030F0702030302020204" pitchFamily="66" charset="0"/>
                <a:ea typeface="Canva Sans"/>
                <a:cs typeface="Canva Sans"/>
                <a:sym typeface="Canva Sans"/>
              </a:rPr>
              <a:t>Figure 3 : Quarterly Burned Area and Emissions</a:t>
            </a:r>
          </a:p>
        </p:txBody>
      </p:sp>
      <p:pic>
        <p:nvPicPr>
          <p:cNvPr id="7" name="Picture 6" descr="A graph of different colored lines&#10;&#10;Description automatically generated with medium confidence">
            <a:extLst>
              <a:ext uri="{FF2B5EF4-FFF2-40B4-BE49-F238E27FC236}">
                <a16:creationId xmlns:a16="http://schemas.microsoft.com/office/drawing/2014/main" id="{4D6816F1-3725-328D-570D-A8A7B69E40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2428139"/>
            <a:ext cx="17602200" cy="56388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5F4011BD-5C0B-E620-8521-02EE0759C4E1}"/>
              </a:ext>
            </a:extLst>
          </p:cNvPr>
          <p:cNvPicPr>
            <a:picLocks noChangeAspect="1"/>
          </p:cNvPicPr>
          <p:nvPr/>
        </p:nvPicPr>
        <p:blipFill rotWithShape="1">
          <a:blip r:embed="rId5"/>
          <a:srcRect l="19756" t="18691" r="19454" b="41655"/>
          <a:stretch/>
        </p:blipFill>
        <p:spPr>
          <a:xfrm>
            <a:off x="16230600" y="21775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5537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de-DE" sz="4400" dirty="0">
              <a:solidFill>
                <a:schemeClr val="bg1"/>
              </a:solidFill>
              <a:latin typeface="Comic Sans MS" panose="030F0702030302020204" pitchFamily="66" charset="0"/>
            </a:endParaRPr>
          </a:p>
          <a:p>
            <a:r>
              <a:rPr lang="de-DE" sz="4400" dirty="0">
                <a:solidFill>
                  <a:schemeClr val="bg1"/>
                </a:solidFill>
                <a:latin typeface="Comic Sans MS" panose="030F0702030302020204" pitchFamily="66" charset="0"/>
              </a:rPr>
              <a:t>	</a:t>
            </a:r>
            <a:r>
              <a:rPr lang="de-DE" sz="4400" dirty="0" err="1">
                <a:solidFill>
                  <a:schemeClr val="bg1"/>
                </a:solidFill>
                <a:latin typeface="Comic Sans MS" panose="030F0702030302020204" pitchFamily="66" charset="0"/>
              </a:rPr>
              <a:t>Insights</a:t>
            </a:r>
            <a:r>
              <a:rPr lang="de-DE" sz="4400" dirty="0">
                <a:solidFill>
                  <a:schemeClr val="bg1"/>
                </a:solidFill>
                <a:latin typeface="Comic Sans MS" panose="030F0702030302020204" pitchFamily="66" charset="0"/>
              </a:rPr>
              <a:t>:</a:t>
            </a:r>
            <a:endParaRPr lang="en-GB" sz="4400" dirty="0">
              <a:solidFill>
                <a:schemeClr val="bg1"/>
              </a:solidFill>
              <a:latin typeface="Comic Sans MS" panose="030F0702030302020204" pitchFamily="66" charset="0"/>
            </a:endParaRPr>
          </a:p>
        </p:txBody>
      </p:sp>
      <p:sp>
        <p:nvSpPr>
          <p:cNvPr id="4" name="TextBox 4"/>
          <p:cNvSpPr txBox="1"/>
          <p:nvPr/>
        </p:nvSpPr>
        <p:spPr>
          <a:xfrm>
            <a:off x="424219" y="723901"/>
            <a:ext cx="6738581" cy="865004"/>
          </a:xfrm>
          <a:prstGeom prst="rect">
            <a:avLst/>
          </a:prstGeom>
        </p:spPr>
        <p:txBody>
          <a:bodyPr wrap="square" lIns="0" tIns="0" rIns="0" bIns="0" rtlCol="0" anchor="t">
            <a:spAutoFit/>
          </a:bodyPr>
          <a:lstStyle/>
          <a:p>
            <a:pPr algn="ctr">
              <a:lnSpc>
                <a:spcPts val="7234"/>
              </a:lnSpc>
              <a:spcBef>
                <a:spcPct val="0"/>
              </a:spcBef>
            </a:pPr>
            <a:endParaRPr lang="en-US" sz="4400" b="1" dirty="0">
              <a:solidFill>
                <a:schemeClr val="bg1"/>
              </a:solidFill>
              <a:latin typeface="Comic Sans MS" panose="030F0702030302020204" pitchFamily="66" charset="0"/>
              <a:ea typeface="More Sugar"/>
              <a:cs typeface="More Sugar"/>
              <a:sym typeface="More Sugar"/>
            </a:endParaRPr>
          </a:p>
        </p:txBody>
      </p:sp>
      <p:sp>
        <p:nvSpPr>
          <p:cNvPr id="9" name="TextBox 8">
            <a:extLst>
              <a:ext uri="{FF2B5EF4-FFF2-40B4-BE49-F238E27FC236}">
                <a16:creationId xmlns:a16="http://schemas.microsoft.com/office/drawing/2014/main" id="{724838A8-E234-8D3E-D2ED-7C5BCE4C9043}"/>
              </a:ext>
            </a:extLst>
          </p:cNvPr>
          <p:cNvSpPr txBox="1"/>
          <p:nvPr/>
        </p:nvSpPr>
        <p:spPr>
          <a:xfrm>
            <a:off x="1524000" y="2465844"/>
            <a:ext cx="13868400" cy="5355312"/>
          </a:xfrm>
          <a:prstGeom prst="rect">
            <a:avLst/>
          </a:prstGeom>
          <a:noFill/>
        </p:spPr>
        <p:txBody>
          <a:bodyPr wrap="square" rtlCol="0">
            <a:spAutoFit/>
          </a:bodyPr>
          <a:lstStyle/>
          <a:p>
            <a:pPr marL="1028700" lvl="1" indent="-571500" algn="just">
              <a:lnSpc>
                <a:spcPct val="150000"/>
              </a:lnSpc>
              <a:buFont typeface="Arial" panose="020B0604020202020204" pitchFamily="34" charset="0"/>
              <a:buChar char="•"/>
            </a:pPr>
            <a:r>
              <a:rPr lang="en-GB" sz="3600" dirty="0">
                <a:solidFill>
                  <a:schemeClr val="bg1"/>
                </a:solidFill>
                <a:latin typeface="Comic Sans MS" panose="030F0702030302020204" pitchFamily="66" charset="0"/>
              </a:rPr>
              <a:t>Burned area and emissions increase from Q1 to Q3, peaking in Q3 (July to September).</a:t>
            </a:r>
          </a:p>
          <a:p>
            <a:pPr marL="1028700" lvl="1" indent="-571500" algn="just">
              <a:lnSpc>
                <a:spcPct val="150000"/>
              </a:lnSpc>
              <a:buFont typeface="Arial" panose="020B0604020202020204" pitchFamily="34" charset="0"/>
              <a:buChar char="•"/>
            </a:pPr>
            <a:r>
              <a:rPr lang="en-GB" sz="3600" dirty="0">
                <a:solidFill>
                  <a:schemeClr val="bg1"/>
                </a:solidFill>
                <a:latin typeface="Comic Sans MS" panose="030F0702030302020204" pitchFamily="66" charset="0"/>
              </a:rPr>
              <a:t>High temperatures and low humidity in summer.</a:t>
            </a:r>
          </a:p>
          <a:p>
            <a:pPr marL="1028700" lvl="1" indent="-571500" algn="just">
              <a:lnSpc>
                <a:spcPct val="150000"/>
              </a:lnSpc>
              <a:buFont typeface="Arial" panose="020B0604020202020204" pitchFamily="34" charset="0"/>
              <a:buChar char="•"/>
            </a:pPr>
            <a:r>
              <a:rPr lang="en-GB" sz="3600" dirty="0">
                <a:solidFill>
                  <a:schemeClr val="bg1"/>
                </a:solidFill>
                <a:latin typeface="Comic Sans MS" panose="030F0702030302020204" pitchFamily="66" charset="0"/>
              </a:rPr>
              <a:t>Human Activities</a:t>
            </a:r>
          </a:p>
          <a:p>
            <a:pPr marL="1028700" lvl="1" indent="-571500" algn="just">
              <a:lnSpc>
                <a:spcPct val="150000"/>
              </a:lnSpc>
              <a:buFont typeface="Arial" panose="020B0604020202020204" pitchFamily="34" charset="0"/>
              <a:buChar char="•"/>
            </a:pPr>
            <a:r>
              <a:rPr lang="en-GB" sz="3600" dirty="0">
                <a:solidFill>
                  <a:schemeClr val="bg1"/>
                </a:solidFill>
                <a:latin typeface="Comic Sans MS" panose="030F0702030302020204" pitchFamily="66" charset="0"/>
              </a:rPr>
              <a:t>Noticeable decrease in Q4 due to late autumn to early winter.</a:t>
            </a:r>
          </a:p>
          <a:p>
            <a:endParaRPr lang="en-GB" dirty="0">
              <a:solidFill>
                <a:schemeClr val="bg1"/>
              </a:solidFill>
            </a:endParaRPr>
          </a:p>
        </p:txBody>
      </p:sp>
      <p:pic>
        <p:nvPicPr>
          <p:cNvPr id="17" name="Picture 16">
            <a:extLst>
              <a:ext uri="{FF2B5EF4-FFF2-40B4-BE49-F238E27FC236}">
                <a16:creationId xmlns:a16="http://schemas.microsoft.com/office/drawing/2014/main" id="{79E0AECA-2537-90A3-71CB-3DE781D57AFE}"/>
              </a:ext>
            </a:extLst>
          </p:cNvPr>
          <p:cNvPicPr>
            <a:picLocks noChangeAspect="1"/>
          </p:cNvPicPr>
          <p:nvPr/>
        </p:nvPicPr>
        <p:blipFill rotWithShape="1">
          <a:blip r:embed="rId4"/>
          <a:srcRect l="19756" t="18691" r="19454" b="41655"/>
          <a:stretch/>
        </p:blipFill>
        <p:spPr>
          <a:xfrm>
            <a:off x="16306800" y="19050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039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sz="4400">
              <a:latin typeface="Comic Sans MS" panose="030F0702030302020204" pitchFamily="66" charset="0"/>
            </a:endParaRPr>
          </a:p>
        </p:txBody>
      </p:sp>
      <p:sp>
        <p:nvSpPr>
          <p:cNvPr id="4" name="TextBox 4"/>
          <p:cNvSpPr txBox="1"/>
          <p:nvPr/>
        </p:nvSpPr>
        <p:spPr>
          <a:xfrm>
            <a:off x="457200" y="873841"/>
            <a:ext cx="12163852" cy="834139"/>
          </a:xfrm>
          <a:prstGeom prst="rect">
            <a:avLst/>
          </a:prstGeom>
        </p:spPr>
        <p:txBody>
          <a:bodyPr lIns="0" tIns="0" rIns="0" bIns="0" rtlCol="0" anchor="t">
            <a:spAutoFit/>
          </a:bodyPr>
          <a:lstStyle/>
          <a:p>
            <a:pPr algn="ctr">
              <a:lnSpc>
                <a:spcPts val="7234"/>
              </a:lnSpc>
              <a:spcBef>
                <a:spcPct val="0"/>
              </a:spcBef>
            </a:pPr>
            <a:r>
              <a:rPr lang="en-US" sz="4400" b="1" dirty="0">
                <a:solidFill>
                  <a:schemeClr val="bg1"/>
                </a:solidFill>
                <a:latin typeface="Comic Sans MS" panose="030F0702030302020204" pitchFamily="66" charset="0"/>
                <a:ea typeface="More Sugar"/>
                <a:cs typeface="More Sugar"/>
                <a:sym typeface="More Sugar"/>
              </a:rPr>
              <a:t>3. Top Countries Affected by Wildfires</a:t>
            </a:r>
          </a:p>
        </p:txBody>
      </p:sp>
      <p:sp>
        <p:nvSpPr>
          <p:cNvPr id="5" name="TextBox 5"/>
          <p:cNvSpPr txBox="1"/>
          <p:nvPr/>
        </p:nvSpPr>
        <p:spPr>
          <a:xfrm>
            <a:off x="2358497" y="8276043"/>
            <a:ext cx="12987926" cy="786049"/>
          </a:xfrm>
          <a:prstGeom prst="rect">
            <a:avLst/>
          </a:prstGeom>
        </p:spPr>
        <p:txBody>
          <a:bodyPr lIns="0" tIns="0" rIns="0" bIns="0" rtlCol="0" anchor="t">
            <a:spAutoFit/>
          </a:bodyPr>
          <a:lstStyle/>
          <a:p>
            <a:pPr algn="ctr">
              <a:lnSpc>
                <a:spcPts val="6674"/>
              </a:lnSpc>
              <a:spcBef>
                <a:spcPct val="0"/>
              </a:spcBef>
            </a:pPr>
            <a:r>
              <a:rPr lang="en-US" sz="3600" dirty="0">
                <a:solidFill>
                  <a:schemeClr val="bg1"/>
                </a:solidFill>
                <a:latin typeface="Comic Sans MS" panose="030F0702030302020204" pitchFamily="66" charset="0"/>
                <a:ea typeface="Canva Sans"/>
                <a:cs typeface="Canva Sans"/>
                <a:sym typeface="Canva Sans"/>
              </a:rPr>
              <a:t>Figure 4 : Top Countries affected by Wildfires</a:t>
            </a:r>
          </a:p>
        </p:txBody>
      </p:sp>
      <p:pic>
        <p:nvPicPr>
          <p:cNvPr id="7" name="Picture 6" descr="A comparison of a graph&#10;&#10;Description automatically generated with medium confidence">
            <a:extLst>
              <a:ext uri="{FF2B5EF4-FFF2-40B4-BE49-F238E27FC236}">
                <a16:creationId xmlns:a16="http://schemas.microsoft.com/office/drawing/2014/main" id="{AE71DAFF-7668-65DA-BA14-1449E280BB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2400294"/>
            <a:ext cx="17754600" cy="54864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a:extLst>
              <a:ext uri="{FF2B5EF4-FFF2-40B4-BE49-F238E27FC236}">
                <a16:creationId xmlns:a16="http://schemas.microsoft.com/office/drawing/2014/main" id="{4F00CB2B-717E-0B86-4AAA-F987E9965432}"/>
              </a:ext>
            </a:extLst>
          </p:cNvPr>
          <p:cNvPicPr>
            <a:picLocks noChangeAspect="1"/>
          </p:cNvPicPr>
          <p:nvPr/>
        </p:nvPicPr>
        <p:blipFill rotWithShape="1">
          <a:blip r:embed="rId5"/>
          <a:srcRect l="19756" t="18691" r="19454" b="41655"/>
          <a:stretch/>
        </p:blipFill>
        <p:spPr>
          <a:xfrm>
            <a:off x="16306800" y="26670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022" y="0"/>
            <a:ext cx="18313021" cy="105537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de-DE" sz="4400" dirty="0">
              <a:solidFill>
                <a:schemeClr val="bg1"/>
              </a:solidFill>
              <a:latin typeface="Comic Sans MS" panose="030F0702030302020204" pitchFamily="66" charset="0"/>
            </a:endParaRPr>
          </a:p>
          <a:p>
            <a:r>
              <a:rPr lang="de-DE" sz="4400" dirty="0">
                <a:solidFill>
                  <a:schemeClr val="bg1"/>
                </a:solidFill>
                <a:latin typeface="Comic Sans MS" panose="030F0702030302020204" pitchFamily="66" charset="0"/>
              </a:rPr>
              <a:t>	</a:t>
            </a:r>
            <a:r>
              <a:rPr lang="de-DE" sz="4400" dirty="0" err="1">
                <a:solidFill>
                  <a:schemeClr val="bg1"/>
                </a:solidFill>
                <a:latin typeface="Comic Sans MS" panose="030F0702030302020204" pitchFamily="66" charset="0"/>
              </a:rPr>
              <a:t>Insights</a:t>
            </a:r>
            <a:r>
              <a:rPr lang="de-DE" sz="4400" dirty="0">
                <a:solidFill>
                  <a:schemeClr val="bg1"/>
                </a:solidFill>
                <a:latin typeface="Comic Sans MS" panose="030F0702030302020204" pitchFamily="66" charset="0"/>
              </a:rPr>
              <a:t>:</a:t>
            </a:r>
            <a:endParaRPr lang="en-GB" sz="4400" dirty="0">
              <a:solidFill>
                <a:schemeClr val="bg1"/>
              </a:solidFill>
              <a:latin typeface="Comic Sans MS" panose="030F0702030302020204" pitchFamily="66" charset="0"/>
            </a:endParaRPr>
          </a:p>
        </p:txBody>
      </p:sp>
      <p:sp>
        <p:nvSpPr>
          <p:cNvPr id="4" name="TextBox 4"/>
          <p:cNvSpPr txBox="1"/>
          <p:nvPr/>
        </p:nvSpPr>
        <p:spPr>
          <a:xfrm>
            <a:off x="424219" y="723901"/>
            <a:ext cx="6738581" cy="865004"/>
          </a:xfrm>
          <a:prstGeom prst="rect">
            <a:avLst/>
          </a:prstGeom>
        </p:spPr>
        <p:txBody>
          <a:bodyPr wrap="square" lIns="0" tIns="0" rIns="0" bIns="0" rtlCol="0" anchor="t">
            <a:spAutoFit/>
          </a:bodyPr>
          <a:lstStyle/>
          <a:p>
            <a:pPr algn="ctr">
              <a:lnSpc>
                <a:spcPts val="7234"/>
              </a:lnSpc>
              <a:spcBef>
                <a:spcPct val="0"/>
              </a:spcBef>
            </a:pPr>
            <a:endParaRPr lang="en-US" sz="4400" b="1" dirty="0">
              <a:solidFill>
                <a:schemeClr val="bg1"/>
              </a:solidFill>
              <a:latin typeface="Comic Sans MS" panose="030F0702030302020204" pitchFamily="66" charset="0"/>
              <a:ea typeface="More Sugar"/>
              <a:cs typeface="More Sugar"/>
              <a:sym typeface="More Sugar"/>
            </a:endParaRPr>
          </a:p>
        </p:txBody>
      </p:sp>
      <p:sp>
        <p:nvSpPr>
          <p:cNvPr id="6" name="Rectangle 2">
            <a:extLst>
              <a:ext uri="{FF2B5EF4-FFF2-40B4-BE49-F238E27FC236}">
                <a16:creationId xmlns:a16="http://schemas.microsoft.com/office/drawing/2014/main" id="{652303A0-C8C8-B6B7-8FC6-DF5518BB8B59}"/>
              </a:ext>
            </a:extLst>
          </p:cNvPr>
          <p:cNvSpPr>
            <a:spLocks noChangeArrowheads="1"/>
          </p:cNvSpPr>
          <p:nvPr/>
        </p:nvSpPr>
        <p:spPr bwMode="auto">
          <a:xfrm>
            <a:off x="1905000" y="2215001"/>
            <a:ext cx="15025605" cy="4986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0" marR="0" lvl="0" indent="-5715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600" i="0" u="none" strike="noStrike" cap="none" normalizeH="0" baseline="0" dirty="0">
                <a:ln>
                  <a:noFill/>
                </a:ln>
                <a:solidFill>
                  <a:schemeClr val="bg1"/>
                </a:solidFill>
                <a:effectLst/>
                <a:latin typeface="Comic Sans MS" panose="030F0702030302020204" pitchFamily="66" charset="0"/>
              </a:rPr>
              <a:t>Australia: Dry Climate and drought conditions. </a:t>
            </a:r>
          </a:p>
          <a:p>
            <a:pPr marL="571500" marR="0" lvl="0" indent="-5715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600" i="0" u="none" strike="noStrike" cap="none" normalizeH="0" baseline="0" dirty="0">
                <a:ln>
                  <a:noFill/>
                </a:ln>
                <a:solidFill>
                  <a:schemeClr val="bg1"/>
                </a:solidFill>
                <a:effectLst/>
                <a:latin typeface="Comic Sans MS" panose="030F0702030302020204" pitchFamily="66" charset="0"/>
              </a:rPr>
              <a:t>Angola, Democratic Republic of the Congo, South Sudan, Zambia : Extensive savannas and grasslands.</a:t>
            </a:r>
          </a:p>
          <a:p>
            <a:pPr marL="571500" marR="0" lvl="0" indent="-5715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600" i="0" u="none" strike="noStrike" cap="none" normalizeH="0" baseline="0" dirty="0">
                <a:ln>
                  <a:noFill/>
                </a:ln>
                <a:solidFill>
                  <a:schemeClr val="bg1"/>
                </a:solidFill>
                <a:effectLst/>
                <a:latin typeface="Comic Sans MS" panose="030F0702030302020204" pitchFamily="66" charset="0"/>
              </a:rPr>
              <a:t>Brazil has amazon </a:t>
            </a:r>
            <a:r>
              <a:rPr lang="en-US" altLang="en-US" sz="3600" dirty="0">
                <a:solidFill>
                  <a:schemeClr val="bg1"/>
                </a:solidFill>
                <a:latin typeface="Comic Sans MS" panose="030F0702030302020204" pitchFamily="66" charset="0"/>
              </a:rPr>
              <a:t>r</a:t>
            </a:r>
            <a:r>
              <a:rPr kumimoji="0" lang="en-US" altLang="en-US" sz="3600" i="0" u="none" strike="noStrike" cap="none" normalizeH="0" baseline="0" dirty="0">
                <a:ln>
                  <a:noFill/>
                </a:ln>
                <a:solidFill>
                  <a:schemeClr val="bg1"/>
                </a:solidFill>
                <a:effectLst/>
                <a:latin typeface="Comic Sans MS" panose="030F0702030302020204" pitchFamily="66" charset="0"/>
              </a:rPr>
              <a:t>ainforest </a:t>
            </a:r>
          </a:p>
          <a:p>
            <a:pPr marL="571500" marR="0" lvl="0" indent="-5715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3600" dirty="0">
                <a:solidFill>
                  <a:schemeClr val="bg1"/>
                </a:solidFill>
                <a:latin typeface="Comic Sans MS" panose="030F0702030302020204" pitchFamily="66" charset="0"/>
              </a:rPr>
              <a:t>Russia has Siberian and boreal forests contains large amount of carbon-rich peat and organic soils.</a:t>
            </a:r>
            <a:endParaRPr kumimoji="0" lang="en-US" altLang="en-US" sz="3600" i="0" u="none" strike="noStrike" cap="none" normalizeH="0" baseline="0" dirty="0">
              <a:ln>
                <a:noFill/>
              </a:ln>
              <a:solidFill>
                <a:schemeClr val="bg1"/>
              </a:solidFill>
              <a:effectLst/>
              <a:latin typeface="Comic Sans MS" panose="030F0702030302020204" pitchFamily="66" charset="0"/>
            </a:endParaRPr>
          </a:p>
        </p:txBody>
      </p:sp>
      <p:pic>
        <p:nvPicPr>
          <p:cNvPr id="15" name="Picture 14">
            <a:extLst>
              <a:ext uri="{FF2B5EF4-FFF2-40B4-BE49-F238E27FC236}">
                <a16:creationId xmlns:a16="http://schemas.microsoft.com/office/drawing/2014/main" id="{2412B4EE-4DB0-6A97-DB90-EA32B92C53EF}"/>
              </a:ext>
            </a:extLst>
          </p:cNvPr>
          <p:cNvPicPr>
            <a:picLocks noChangeAspect="1"/>
          </p:cNvPicPr>
          <p:nvPr/>
        </p:nvPicPr>
        <p:blipFill rotWithShape="1">
          <a:blip r:embed="rId4"/>
          <a:srcRect l="19756" t="18691" r="19454" b="41655"/>
          <a:stretch/>
        </p:blipFill>
        <p:spPr>
          <a:xfrm>
            <a:off x="16063972" y="343761"/>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943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dirty="0"/>
          </a:p>
        </p:txBody>
      </p:sp>
      <p:sp>
        <p:nvSpPr>
          <p:cNvPr id="4" name="TextBox 4"/>
          <p:cNvSpPr txBox="1"/>
          <p:nvPr/>
        </p:nvSpPr>
        <p:spPr>
          <a:xfrm>
            <a:off x="-381000" y="469717"/>
            <a:ext cx="15912225" cy="834139"/>
          </a:xfrm>
          <a:prstGeom prst="rect">
            <a:avLst/>
          </a:prstGeom>
        </p:spPr>
        <p:txBody>
          <a:bodyPr lIns="0" tIns="0" rIns="0" bIns="0" rtlCol="0" anchor="t">
            <a:spAutoFit/>
          </a:bodyPr>
          <a:lstStyle/>
          <a:p>
            <a:pPr algn="ctr">
              <a:lnSpc>
                <a:spcPts val="7234"/>
              </a:lnSpc>
              <a:spcBef>
                <a:spcPct val="0"/>
              </a:spcBef>
            </a:pPr>
            <a:r>
              <a:rPr lang="en-US" sz="4400" b="1" dirty="0">
                <a:solidFill>
                  <a:schemeClr val="bg1"/>
                </a:solidFill>
                <a:latin typeface="Comic Sans MS" panose="030F0702030302020204" pitchFamily="66" charset="0"/>
                <a:ea typeface="More Sugar"/>
                <a:cs typeface="More Sugar"/>
                <a:sym typeface="More Sugar"/>
              </a:rPr>
              <a:t>4.  Correlation between Burned Area and Emissions</a:t>
            </a:r>
          </a:p>
        </p:txBody>
      </p:sp>
      <p:sp>
        <p:nvSpPr>
          <p:cNvPr id="5" name="TextBox 5"/>
          <p:cNvSpPr txBox="1"/>
          <p:nvPr/>
        </p:nvSpPr>
        <p:spPr>
          <a:xfrm>
            <a:off x="787014" y="9163050"/>
            <a:ext cx="16713972" cy="760273"/>
          </a:xfrm>
          <a:prstGeom prst="rect">
            <a:avLst/>
          </a:prstGeom>
        </p:spPr>
        <p:txBody>
          <a:bodyPr lIns="0" tIns="0" rIns="0" bIns="0" rtlCol="0" anchor="t">
            <a:spAutoFit/>
          </a:bodyPr>
          <a:lstStyle/>
          <a:p>
            <a:pPr algn="ctr">
              <a:lnSpc>
                <a:spcPts val="6674"/>
              </a:lnSpc>
              <a:spcBef>
                <a:spcPct val="0"/>
              </a:spcBef>
            </a:pPr>
            <a:r>
              <a:rPr lang="en-US" sz="3600" dirty="0">
                <a:solidFill>
                  <a:schemeClr val="bg1"/>
                </a:solidFill>
                <a:latin typeface="Comic Sans MS" panose="030F0702030302020204" pitchFamily="66" charset="0"/>
                <a:ea typeface="Canva Sans"/>
                <a:cs typeface="Canva Sans"/>
                <a:sym typeface="Canva Sans"/>
              </a:rPr>
              <a:t>Figure 5 : Correlation between Burned Area and Emissions</a:t>
            </a:r>
          </a:p>
        </p:txBody>
      </p:sp>
      <p:pic>
        <p:nvPicPr>
          <p:cNvPr id="7" name="Picture 6" descr="A colorful squares with different colored lines&#10;&#10;Description automatically generated with medium confidence">
            <a:extLst>
              <a:ext uri="{FF2B5EF4-FFF2-40B4-BE49-F238E27FC236}">
                <a16:creationId xmlns:a16="http://schemas.microsoft.com/office/drawing/2014/main" id="{A0AFAC8B-464C-E30C-04E1-7668D5CDBD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1825" y="1615542"/>
            <a:ext cx="14630400" cy="75603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2622F186-7F51-42C4-A8F0-BAE9DA27254A}"/>
              </a:ext>
            </a:extLst>
          </p:cNvPr>
          <p:cNvPicPr>
            <a:picLocks noChangeAspect="1"/>
          </p:cNvPicPr>
          <p:nvPr/>
        </p:nvPicPr>
        <p:blipFill rotWithShape="1">
          <a:blip r:embed="rId5"/>
          <a:srcRect l="19756" t="18691" r="19454" b="41655"/>
          <a:stretch/>
        </p:blipFill>
        <p:spPr>
          <a:xfrm>
            <a:off x="16306800" y="216067"/>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334" y="164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de-DE" sz="4400" dirty="0">
              <a:solidFill>
                <a:schemeClr val="bg1"/>
              </a:solidFill>
              <a:latin typeface="Comic Sans MS" panose="030F0702030302020204" pitchFamily="66" charset="0"/>
            </a:endParaRPr>
          </a:p>
          <a:p>
            <a:r>
              <a:rPr lang="de-DE" sz="4400" dirty="0">
                <a:solidFill>
                  <a:schemeClr val="bg1"/>
                </a:solidFill>
                <a:latin typeface="Comic Sans MS" panose="030F0702030302020204" pitchFamily="66" charset="0"/>
              </a:rPr>
              <a:t>	</a:t>
            </a:r>
            <a:r>
              <a:rPr lang="de-DE" sz="4400" dirty="0" err="1">
                <a:solidFill>
                  <a:schemeClr val="bg1"/>
                </a:solidFill>
                <a:latin typeface="Comic Sans MS" panose="030F0702030302020204" pitchFamily="66" charset="0"/>
              </a:rPr>
              <a:t>Insights</a:t>
            </a:r>
            <a:r>
              <a:rPr lang="de-DE" sz="4400" dirty="0">
                <a:solidFill>
                  <a:schemeClr val="bg1"/>
                </a:solidFill>
                <a:latin typeface="Comic Sans MS" panose="030F0702030302020204" pitchFamily="66" charset="0"/>
              </a:rPr>
              <a:t>:</a:t>
            </a:r>
            <a:endParaRPr lang="en-GB" sz="4400" dirty="0">
              <a:solidFill>
                <a:schemeClr val="bg1"/>
              </a:solidFill>
              <a:latin typeface="Comic Sans MS" panose="030F0702030302020204" pitchFamily="66" charset="0"/>
            </a:endParaRPr>
          </a:p>
        </p:txBody>
      </p:sp>
      <p:sp>
        <p:nvSpPr>
          <p:cNvPr id="13" name="Rectangle 5">
            <a:extLst>
              <a:ext uri="{FF2B5EF4-FFF2-40B4-BE49-F238E27FC236}">
                <a16:creationId xmlns:a16="http://schemas.microsoft.com/office/drawing/2014/main" id="{ACFDB03F-FA45-719F-BE18-753735FBE0F9}"/>
              </a:ext>
            </a:extLst>
          </p:cNvPr>
          <p:cNvSpPr>
            <a:spLocks noChangeArrowheads="1"/>
          </p:cNvSpPr>
          <p:nvPr/>
        </p:nvSpPr>
        <p:spPr bwMode="auto">
          <a:xfrm>
            <a:off x="2057400" y="2609648"/>
            <a:ext cx="13944600" cy="415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0" marR="0" lvl="0" indent="-5715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600" b="0" i="0" u="none" strike="noStrike" cap="none" normalizeH="0" baseline="0" dirty="0">
                <a:ln>
                  <a:noFill/>
                </a:ln>
                <a:solidFill>
                  <a:schemeClr val="bg1"/>
                </a:solidFill>
                <a:effectLst/>
                <a:latin typeface="Comic Sans MS" panose="030F0702030302020204" pitchFamily="66" charset="0"/>
              </a:rPr>
              <a:t>Emissions are highly correlated with each other.</a:t>
            </a:r>
          </a:p>
          <a:p>
            <a:pPr marL="571500" marR="0" lvl="0" indent="-5715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3600" dirty="0">
                <a:solidFill>
                  <a:schemeClr val="bg1"/>
                </a:solidFill>
                <a:latin typeface="Comic Sans MS" panose="030F0702030302020204" pitchFamily="66" charset="0"/>
              </a:rPr>
              <a:t>Reducing one type of emission helps to decrease others.</a:t>
            </a:r>
            <a:endParaRPr kumimoji="0" lang="en-US" altLang="en-US" sz="3600" b="0" i="0" u="none" strike="noStrike" cap="none" normalizeH="0" baseline="0" dirty="0">
              <a:ln>
                <a:noFill/>
              </a:ln>
              <a:solidFill>
                <a:schemeClr val="bg1"/>
              </a:solidFill>
              <a:effectLst/>
              <a:latin typeface="Comic Sans MS" panose="030F0702030302020204" pitchFamily="66" charset="0"/>
            </a:endParaRPr>
          </a:p>
          <a:p>
            <a:pPr marL="571500" marR="0" lvl="0" indent="-5715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600" b="0" i="0" u="none" strike="noStrike" cap="none" normalizeH="0" baseline="0" dirty="0">
                <a:ln>
                  <a:noFill/>
                </a:ln>
                <a:solidFill>
                  <a:schemeClr val="bg1"/>
                </a:solidFill>
                <a:effectLst/>
                <a:latin typeface="Comic Sans MS" panose="030F0702030302020204" pitchFamily="66" charset="0"/>
              </a:rPr>
              <a:t>Forests and savannas are significant contributors to CO2, CO, TPM, and NOx emissions.</a:t>
            </a:r>
          </a:p>
          <a:p>
            <a:pPr marL="571500" marR="0" lvl="0" indent="-5715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600" b="0" i="0" u="none" strike="noStrike" cap="none" normalizeH="0" baseline="0" dirty="0">
                <a:ln>
                  <a:noFill/>
                </a:ln>
                <a:solidFill>
                  <a:schemeClr val="bg1"/>
                </a:solidFill>
                <a:effectLst/>
                <a:latin typeface="Comic Sans MS" panose="030F0702030302020204" pitchFamily="66" charset="0"/>
              </a:rPr>
              <a:t>Croplands have the least impact on emissions. </a:t>
            </a:r>
          </a:p>
        </p:txBody>
      </p:sp>
      <p:pic>
        <p:nvPicPr>
          <p:cNvPr id="20" name="Picture 19">
            <a:extLst>
              <a:ext uri="{FF2B5EF4-FFF2-40B4-BE49-F238E27FC236}">
                <a16:creationId xmlns:a16="http://schemas.microsoft.com/office/drawing/2014/main" id="{5371A029-4776-DA98-C3C7-63E09060A50F}"/>
              </a:ext>
            </a:extLst>
          </p:cNvPr>
          <p:cNvPicPr>
            <a:picLocks noChangeAspect="1"/>
          </p:cNvPicPr>
          <p:nvPr/>
        </p:nvPicPr>
        <p:blipFill rotWithShape="1">
          <a:blip r:embed="rId4"/>
          <a:srcRect l="19756" t="18691" r="19454" b="41655"/>
          <a:stretch/>
        </p:blipFill>
        <p:spPr>
          <a:xfrm>
            <a:off x="16154400" y="34290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66365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TextBox 3"/>
          <p:cNvSpPr txBox="1"/>
          <p:nvPr/>
        </p:nvSpPr>
        <p:spPr>
          <a:xfrm>
            <a:off x="3815984" y="3314700"/>
            <a:ext cx="10656031" cy="2624180"/>
          </a:xfrm>
          <a:prstGeom prst="rect">
            <a:avLst/>
          </a:prstGeom>
        </p:spPr>
        <p:txBody>
          <a:bodyPr wrap="square"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lnSpc>
                <a:spcPts val="23105"/>
              </a:lnSpc>
              <a:spcBef>
                <a:spcPct val="0"/>
              </a:spcBef>
            </a:pPr>
            <a:r>
              <a:rPr lang="en-US" sz="12500" b="1" dirty="0">
                <a:ln/>
                <a:solidFill>
                  <a:schemeClr val="accent3"/>
                </a:solidFill>
                <a:latin typeface="Comic Sans MS" panose="030F0702030302020204" pitchFamily="66" charset="0"/>
                <a:ea typeface="More Sugar"/>
                <a:cs typeface="More Sugar"/>
                <a:sym typeface="More Sugar"/>
              </a:rPr>
              <a:t>Conclusion</a:t>
            </a:r>
          </a:p>
        </p:txBody>
      </p:sp>
      <p:pic>
        <p:nvPicPr>
          <p:cNvPr id="10" name="Picture 9">
            <a:extLst>
              <a:ext uri="{FF2B5EF4-FFF2-40B4-BE49-F238E27FC236}">
                <a16:creationId xmlns:a16="http://schemas.microsoft.com/office/drawing/2014/main" id="{E1583C25-B723-1BDC-A19E-A97369BFD311}"/>
              </a:ext>
            </a:extLst>
          </p:cNvPr>
          <p:cNvPicPr>
            <a:picLocks noChangeAspect="1"/>
          </p:cNvPicPr>
          <p:nvPr/>
        </p:nvPicPr>
        <p:blipFill rotWithShape="1">
          <a:blip r:embed="rId3"/>
          <a:srcRect l="19756" t="18691" r="19454" b="41655"/>
          <a:stretch/>
        </p:blipFill>
        <p:spPr>
          <a:xfrm>
            <a:off x="16154400" y="34290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a:p>
        </p:txBody>
      </p:sp>
      <p:sp>
        <p:nvSpPr>
          <p:cNvPr id="4" name="TextBox 3">
            <a:extLst>
              <a:ext uri="{FF2B5EF4-FFF2-40B4-BE49-F238E27FC236}">
                <a16:creationId xmlns:a16="http://schemas.microsoft.com/office/drawing/2014/main" id="{B190B984-169E-E454-AA7B-135739B337DD}"/>
              </a:ext>
            </a:extLst>
          </p:cNvPr>
          <p:cNvSpPr txBox="1"/>
          <p:nvPr/>
        </p:nvSpPr>
        <p:spPr>
          <a:xfrm>
            <a:off x="533400" y="1092487"/>
            <a:ext cx="3352800" cy="584775"/>
          </a:xfrm>
          <a:prstGeom prst="rect">
            <a:avLst/>
          </a:prstGeom>
          <a:noFill/>
        </p:spPr>
        <p:txBody>
          <a:bodyPr wrap="square" rtlCol="0">
            <a:spAutoFit/>
          </a:bodyPr>
          <a:lstStyle/>
          <a:p>
            <a:r>
              <a:rPr lang="de-DE" sz="3200" dirty="0" err="1">
                <a:solidFill>
                  <a:schemeClr val="bg1"/>
                </a:solidFill>
                <a:latin typeface="Comic Sans MS" panose="030F0702030302020204" pitchFamily="66" charset="0"/>
              </a:rPr>
              <a:t>To</a:t>
            </a:r>
            <a:r>
              <a:rPr lang="de-DE" sz="3200" dirty="0">
                <a:solidFill>
                  <a:schemeClr val="bg1"/>
                </a:solidFill>
                <a:latin typeface="Comic Sans MS" panose="030F0702030302020204" pitchFamily="66" charset="0"/>
              </a:rPr>
              <a:t> </a:t>
            </a:r>
            <a:r>
              <a:rPr lang="de-DE" sz="3200" dirty="0" err="1">
                <a:solidFill>
                  <a:schemeClr val="bg1"/>
                </a:solidFill>
                <a:latin typeface="Comic Sans MS" panose="030F0702030302020204" pitchFamily="66" charset="0"/>
              </a:rPr>
              <a:t>Conclude</a:t>
            </a:r>
            <a:r>
              <a:rPr lang="de-DE" sz="3200" dirty="0">
                <a:solidFill>
                  <a:schemeClr val="bg1"/>
                </a:solidFill>
                <a:latin typeface="Comic Sans MS" panose="030F0702030302020204" pitchFamily="66" charset="0"/>
              </a:rPr>
              <a:t>..</a:t>
            </a:r>
            <a:endParaRPr lang="en-GB" sz="3200" dirty="0">
              <a:solidFill>
                <a:schemeClr val="bg1"/>
              </a:solidFill>
              <a:latin typeface="Comic Sans MS" panose="030F0702030302020204" pitchFamily="66" charset="0"/>
            </a:endParaRPr>
          </a:p>
        </p:txBody>
      </p:sp>
      <p:pic>
        <p:nvPicPr>
          <p:cNvPr id="10" name="Picture 9" descr="A blue and white logo&#10;&#10;Description automatically generated">
            <a:extLst>
              <a:ext uri="{FF2B5EF4-FFF2-40B4-BE49-F238E27FC236}">
                <a16:creationId xmlns:a16="http://schemas.microsoft.com/office/drawing/2014/main" id="{8C12B7D2-0966-621F-7E86-D9182B3D9994}"/>
              </a:ext>
            </a:extLst>
          </p:cNvPr>
          <p:cNvPicPr>
            <a:picLocks noChangeAspect="1"/>
          </p:cNvPicPr>
          <p:nvPr/>
        </p:nvPicPr>
        <p:blipFill rotWithShape="1">
          <a:blip r:embed="rId4"/>
          <a:srcRect l="19756" t="18691" r="19454" b="41655"/>
          <a:stretch/>
        </p:blipFill>
        <p:spPr>
          <a:xfrm>
            <a:off x="16154400" y="332207"/>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2" name="TextBox 3">
            <a:extLst>
              <a:ext uri="{FF2B5EF4-FFF2-40B4-BE49-F238E27FC236}">
                <a16:creationId xmlns:a16="http://schemas.microsoft.com/office/drawing/2014/main" id="{72BC37EA-0EF4-B507-5287-41035788D3AA}"/>
              </a:ext>
            </a:extLst>
          </p:cNvPr>
          <p:cNvGraphicFramePr/>
          <p:nvPr>
            <p:extLst>
              <p:ext uri="{D42A27DB-BD31-4B8C-83A1-F6EECF244321}">
                <p14:modId xmlns:p14="http://schemas.microsoft.com/office/powerpoint/2010/main" val="3452504584"/>
              </p:ext>
            </p:extLst>
          </p:nvPr>
        </p:nvGraphicFramePr>
        <p:xfrm>
          <a:off x="533400" y="1866900"/>
          <a:ext cx="17145000" cy="60782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1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sz="4400" dirty="0">
              <a:solidFill>
                <a:schemeClr val="bg1"/>
              </a:solidFill>
              <a:latin typeface="Comic Sans MS" panose="030F0702030302020204" pitchFamily="66" charset="0"/>
            </a:endParaRPr>
          </a:p>
        </p:txBody>
      </p:sp>
      <p:sp>
        <p:nvSpPr>
          <p:cNvPr id="3" name="Freeform 3"/>
          <p:cNvSpPr/>
          <p:nvPr/>
        </p:nvSpPr>
        <p:spPr>
          <a:xfrm>
            <a:off x="13997024" y="4823994"/>
            <a:ext cx="4131399" cy="5463006"/>
          </a:xfrm>
          <a:custGeom>
            <a:avLst/>
            <a:gdLst/>
            <a:ahLst/>
            <a:cxnLst/>
            <a:rect l="l" t="t" r="r" b="b"/>
            <a:pathLst>
              <a:path w="4131399" h="5463006">
                <a:moveTo>
                  <a:pt x="0" y="0"/>
                </a:moveTo>
                <a:lnTo>
                  <a:pt x="4131398" y="0"/>
                </a:lnTo>
                <a:lnTo>
                  <a:pt x="4131398" y="5463006"/>
                </a:lnTo>
                <a:lnTo>
                  <a:pt x="0" y="5463006"/>
                </a:lnTo>
                <a:lnTo>
                  <a:pt x="0" y="0"/>
                </a:lnTo>
                <a:close/>
              </a:path>
            </a:pathLst>
          </a:custGeom>
          <a:blipFill>
            <a:blip r:embed="rId4"/>
            <a:stretch>
              <a:fillRect/>
            </a:stretch>
          </a:blipFill>
        </p:spPr>
        <p:txBody>
          <a:bodyPr/>
          <a:lstStyle/>
          <a:p>
            <a:endParaRPr lang="en-GB" sz="4400">
              <a:solidFill>
                <a:schemeClr val="bg1"/>
              </a:solidFill>
              <a:latin typeface="Comic Sans MS" panose="030F0702030302020204" pitchFamily="66" charset="0"/>
            </a:endParaRPr>
          </a:p>
        </p:txBody>
      </p:sp>
      <p:sp>
        <p:nvSpPr>
          <p:cNvPr id="4" name="TextBox 4"/>
          <p:cNvSpPr txBox="1"/>
          <p:nvPr/>
        </p:nvSpPr>
        <p:spPr>
          <a:xfrm>
            <a:off x="889078" y="1085850"/>
            <a:ext cx="3454322" cy="769441"/>
          </a:xfrm>
          <a:prstGeom prst="rect">
            <a:avLst/>
          </a:prstGeom>
        </p:spPr>
        <p:txBody>
          <a:bodyPr wrap="square" lIns="0" tIns="0" rIns="0" bIns="0" rtlCol="0" anchor="t">
            <a:spAutoFit/>
          </a:bodyPr>
          <a:lstStyle/>
          <a:p>
            <a:pPr algn="ctr">
              <a:lnSpc>
                <a:spcPts val="6020"/>
              </a:lnSpc>
              <a:spcBef>
                <a:spcPct val="0"/>
              </a:spcBef>
            </a:pPr>
            <a:r>
              <a:rPr lang="en-US" sz="5400" b="1" dirty="0">
                <a:solidFill>
                  <a:schemeClr val="bg1"/>
                </a:solidFill>
                <a:latin typeface="Comic Sans MS" panose="030F0702030302020204" pitchFamily="66" charset="0"/>
                <a:ea typeface="More Sugar"/>
                <a:cs typeface="More Sugar"/>
                <a:sym typeface="More Sugar"/>
              </a:rPr>
              <a:t>AGENDA</a:t>
            </a:r>
          </a:p>
        </p:txBody>
      </p:sp>
      <p:sp>
        <p:nvSpPr>
          <p:cNvPr id="6" name="TextBox 5">
            <a:extLst>
              <a:ext uri="{FF2B5EF4-FFF2-40B4-BE49-F238E27FC236}">
                <a16:creationId xmlns:a16="http://schemas.microsoft.com/office/drawing/2014/main" id="{5A334664-59ED-CDBB-902E-6DEBB906556C}"/>
              </a:ext>
            </a:extLst>
          </p:cNvPr>
          <p:cNvSpPr txBox="1"/>
          <p:nvPr/>
        </p:nvSpPr>
        <p:spPr>
          <a:xfrm>
            <a:off x="2253018" y="2348788"/>
            <a:ext cx="6629400" cy="769441"/>
          </a:xfrm>
          <a:prstGeom prst="rect">
            <a:avLst/>
          </a:prstGeom>
          <a:noFill/>
        </p:spPr>
        <p:txBody>
          <a:bodyPr wrap="square" rtlCol="0">
            <a:spAutoFit/>
          </a:bodyPr>
          <a:lstStyle/>
          <a:p>
            <a:r>
              <a:rPr lang="de-DE" sz="4400" dirty="0">
                <a:solidFill>
                  <a:schemeClr val="bg1"/>
                </a:solidFill>
                <a:latin typeface="Comic Sans MS" panose="030F0702030302020204" pitchFamily="66" charset="0"/>
              </a:rPr>
              <a:t>1. Introduction</a:t>
            </a:r>
            <a:endParaRPr lang="en-GB" sz="4400" dirty="0">
              <a:solidFill>
                <a:schemeClr val="bg1"/>
              </a:solidFill>
              <a:latin typeface="Comic Sans MS" panose="030F0702030302020204" pitchFamily="66" charset="0"/>
            </a:endParaRPr>
          </a:p>
        </p:txBody>
      </p:sp>
      <p:sp>
        <p:nvSpPr>
          <p:cNvPr id="7" name="TextBox 6">
            <a:extLst>
              <a:ext uri="{FF2B5EF4-FFF2-40B4-BE49-F238E27FC236}">
                <a16:creationId xmlns:a16="http://schemas.microsoft.com/office/drawing/2014/main" id="{739299C5-BD5E-ED88-DF94-86FD22D21284}"/>
              </a:ext>
            </a:extLst>
          </p:cNvPr>
          <p:cNvSpPr txBox="1"/>
          <p:nvPr/>
        </p:nvSpPr>
        <p:spPr>
          <a:xfrm>
            <a:off x="3352800" y="3634599"/>
            <a:ext cx="5410200" cy="769441"/>
          </a:xfrm>
          <a:prstGeom prst="rect">
            <a:avLst/>
          </a:prstGeom>
          <a:noFill/>
        </p:spPr>
        <p:txBody>
          <a:bodyPr wrap="square" rtlCol="0">
            <a:spAutoFit/>
          </a:bodyPr>
          <a:lstStyle/>
          <a:p>
            <a:r>
              <a:rPr lang="de-DE" sz="4400" dirty="0">
                <a:solidFill>
                  <a:schemeClr val="bg1"/>
                </a:solidFill>
                <a:latin typeface="Comic Sans MS" panose="030F0702030302020204" pitchFamily="66" charset="0"/>
              </a:rPr>
              <a:t>2. Data Sources</a:t>
            </a:r>
            <a:endParaRPr lang="en-GB" sz="4400" dirty="0">
              <a:solidFill>
                <a:schemeClr val="bg1"/>
              </a:solidFill>
              <a:latin typeface="Comic Sans MS" panose="030F0702030302020204" pitchFamily="66" charset="0"/>
            </a:endParaRPr>
          </a:p>
        </p:txBody>
      </p:sp>
      <p:sp>
        <p:nvSpPr>
          <p:cNvPr id="8" name="TextBox 7">
            <a:extLst>
              <a:ext uri="{FF2B5EF4-FFF2-40B4-BE49-F238E27FC236}">
                <a16:creationId xmlns:a16="http://schemas.microsoft.com/office/drawing/2014/main" id="{B7E4AB62-481F-BFD2-F98E-9A15D942BDAD}"/>
              </a:ext>
            </a:extLst>
          </p:cNvPr>
          <p:cNvSpPr txBox="1"/>
          <p:nvPr/>
        </p:nvSpPr>
        <p:spPr>
          <a:xfrm>
            <a:off x="4343400" y="4937848"/>
            <a:ext cx="4267200" cy="769441"/>
          </a:xfrm>
          <a:prstGeom prst="rect">
            <a:avLst/>
          </a:prstGeom>
          <a:noFill/>
        </p:spPr>
        <p:txBody>
          <a:bodyPr wrap="square" rtlCol="0">
            <a:spAutoFit/>
          </a:bodyPr>
          <a:lstStyle/>
          <a:p>
            <a:r>
              <a:rPr lang="de-DE" sz="4400" dirty="0">
                <a:solidFill>
                  <a:schemeClr val="bg1"/>
                </a:solidFill>
                <a:latin typeface="Comic Sans MS" panose="030F0702030302020204" pitchFamily="66" charset="0"/>
              </a:rPr>
              <a:t>3. Data Pipeline</a:t>
            </a:r>
            <a:endParaRPr lang="en-GB" sz="4400" dirty="0">
              <a:solidFill>
                <a:schemeClr val="bg1"/>
              </a:solidFill>
              <a:latin typeface="Comic Sans MS" panose="030F0702030302020204" pitchFamily="66" charset="0"/>
            </a:endParaRPr>
          </a:p>
        </p:txBody>
      </p:sp>
      <p:sp>
        <p:nvSpPr>
          <p:cNvPr id="9" name="TextBox 8">
            <a:extLst>
              <a:ext uri="{FF2B5EF4-FFF2-40B4-BE49-F238E27FC236}">
                <a16:creationId xmlns:a16="http://schemas.microsoft.com/office/drawing/2014/main" id="{AE92AAAA-CB96-42BE-02A8-D1897B23D0E4}"/>
              </a:ext>
            </a:extLst>
          </p:cNvPr>
          <p:cNvSpPr txBox="1"/>
          <p:nvPr/>
        </p:nvSpPr>
        <p:spPr>
          <a:xfrm>
            <a:off x="5567718" y="6192253"/>
            <a:ext cx="4131399" cy="769441"/>
          </a:xfrm>
          <a:prstGeom prst="rect">
            <a:avLst/>
          </a:prstGeom>
          <a:noFill/>
        </p:spPr>
        <p:txBody>
          <a:bodyPr wrap="square" rtlCol="0">
            <a:spAutoFit/>
          </a:bodyPr>
          <a:lstStyle/>
          <a:p>
            <a:r>
              <a:rPr lang="de-DE" sz="4400" dirty="0">
                <a:solidFill>
                  <a:schemeClr val="bg1"/>
                </a:solidFill>
                <a:latin typeface="Comic Sans MS" panose="030F0702030302020204" pitchFamily="66" charset="0"/>
              </a:rPr>
              <a:t>4. Results</a:t>
            </a:r>
            <a:endParaRPr lang="en-GB" sz="4400" dirty="0">
              <a:solidFill>
                <a:schemeClr val="bg1"/>
              </a:solidFill>
              <a:latin typeface="Comic Sans MS" panose="030F0702030302020204" pitchFamily="66" charset="0"/>
            </a:endParaRPr>
          </a:p>
        </p:txBody>
      </p:sp>
      <p:sp>
        <p:nvSpPr>
          <p:cNvPr id="10" name="TextBox 9">
            <a:extLst>
              <a:ext uri="{FF2B5EF4-FFF2-40B4-BE49-F238E27FC236}">
                <a16:creationId xmlns:a16="http://schemas.microsoft.com/office/drawing/2014/main" id="{8C7FE2E0-E7E6-82FB-AC94-129343479B35}"/>
              </a:ext>
            </a:extLst>
          </p:cNvPr>
          <p:cNvSpPr txBox="1"/>
          <p:nvPr/>
        </p:nvSpPr>
        <p:spPr>
          <a:xfrm>
            <a:off x="6748818" y="7494454"/>
            <a:ext cx="4267200" cy="769441"/>
          </a:xfrm>
          <a:prstGeom prst="rect">
            <a:avLst/>
          </a:prstGeom>
          <a:noFill/>
        </p:spPr>
        <p:txBody>
          <a:bodyPr wrap="square" rtlCol="0">
            <a:spAutoFit/>
          </a:bodyPr>
          <a:lstStyle/>
          <a:p>
            <a:r>
              <a:rPr lang="de-DE" sz="4400" dirty="0">
                <a:solidFill>
                  <a:schemeClr val="bg1"/>
                </a:solidFill>
                <a:latin typeface="Comic Sans MS" panose="030F0702030302020204" pitchFamily="66" charset="0"/>
              </a:rPr>
              <a:t>5. Conclusion</a:t>
            </a:r>
            <a:endParaRPr lang="en-GB" sz="4400" dirty="0">
              <a:solidFill>
                <a:schemeClr val="bg1"/>
              </a:solidFill>
              <a:latin typeface="Comic Sans MS" panose="030F0702030302020204" pitchFamily="66" charset="0"/>
            </a:endParaRPr>
          </a:p>
        </p:txBody>
      </p:sp>
      <p:sp>
        <p:nvSpPr>
          <p:cNvPr id="11" name="TextBox 10">
            <a:extLst>
              <a:ext uri="{FF2B5EF4-FFF2-40B4-BE49-F238E27FC236}">
                <a16:creationId xmlns:a16="http://schemas.microsoft.com/office/drawing/2014/main" id="{6E769277-3B8C-C73E-7EBB-A20881D18982}"/>
              </a:ext>
            </a:extLst>
          </p:cNvPr>
          <p:cNvSpPr txBox="1"/>
          <p:nvPr/>
        </p:nvSpPr>
        <p:spPr>
          <a:xfrm>
            <a:off x="8086921" y="8796655"/>
            <a:ext cx="4419600" cy="769441"/>
          </a:xfrm>
          <a:prstGeom prst="rect">
            <a:avLst/>
          </a:prstGeom>
          <a:noFill/>
        </p:spPr>
        <p:txBody>
          <a:bodyPr wrap="square" rtlCol="0">
            <a:spAutoFit/>
          </a:bodyPr>
          <a:lstStyle/>
          <a:p>
            <a:r>
              <a:rPr lang="de-DE" sz="4400" dirty="0">
                <a:solidFill>
                  <a:schemeClr val="bg1"/>
                </a:solidFill>
                <a:latin typeface="Comic Sans MS" panose="030F0702030302020204" pitchFamily="66" charset="0"/>
              </a:rPr>
              <a:t>6. Limitations </a:t>
            </a:r>
            <a:endParaRPr lang="en-GB" sz="4400" dirty="0">
              <a:solidFill>
                <a:schemeClr val="bg1"/>
              </a:solidFill>
              <a:latin typeface="Comic Sans MS" panose="030F0702030302020204" pitchFamily="66" charset="0"/>
            </a:endParaRPr>
          </a:p>
        </p:txBody>
      </p:sp>
      <p:pic>
        <p:nvPicPr>
          <p:cNvPr id="18" name="Picture 17">
            <a:extLst>
              <a:ext uri="{FF2B5EF4-FFF2-40B4-BE49-F238E27FC236}">
                <a16:creationId xmlns:a16="http://schemas.microsoft.com/office/drawing/2014/main" id="{BEFDA687-B158-7DD8-1F93-9D13663EB689}"/>
              </a:ext>
            </a:extLst>
          </p:cNvPr>
          <p:cNvPicPr>
            <a:picLocks noChangeAspect="1"/>
          </p:cNvPicPr>
          <p:nvPr/>
        </p:nvPicPr>
        <p:blipFill rotWithShape="1">
          <a:blip r:embed="rId5"/>
          <a:srcRect l="19756" t="18691" r="19454" b="41655"/>
          <a:stretch/>
        </p:blipFill>
        <p:spPr>
          <a:xfrm>
            <a:off x="16316104" y="19050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a:p>
        </p:txBody>
      </p:sp>
      <p:sp>
        <p:nvSpPr>
          <p:cNvPr id="3" name="TextBox 3"/>
          <p:cNvSpPr txBox="1"/>
          <p:nvPr/>
        </p:nvSpPr>
        <p:spPr>
          <a:xfrm>
            <a:off x="3815984" y="3314700"/>
            <a:ext cx="10656031" cy="2624180"/>
          </a:xfrm>
          <a:prstGeom prst="rect">
            <a:avLst/>
          </a:prstGeom>
        </p:spPr>
        <p:txBody>
          <a:bodyPr wrap="square"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lnSpc>
                <a:spcPts val="23105"/>
              </a:lnSpc>
              <a:spcBef>
                <a:spcPct val="0"/>
              </a:spcBef>
            </a:pPr>
            <a:r>
              <a:rPr lang="en-US" sz="12500" b="1" dirty="0">
                <a:ln/>
                <a:solidFill>
                  <a:schemeClr val="accent3"/>
                </a:solidFill>
                <a:latin typeface="Comic Sans MS" panose="030F0702030302020204" pitchFamily="66" charset="0"/>
                <a:ea typeface="More Sugar"/>
                <a:cs typeface="More Sugar"/>
                <a:sym typeface="More Sugar"/>
              </a:rPr>
              <a:t>Limitations</a:t>
            </a:r>
          </a:p>
        </p:txBody>
      </p:sp>
      <p:pic>
        <p:nvPicPr>
          <p:cNvPr id="9" name="Picture 8">
            <a:extLst>
              <a:ext uri="{FF2B5EF4-FFF2-40B4-BE49-F238E27FC236}">
                <a16:creationId xmlns:a16="http://schemas.microsoft.com/office/drawing/2014/main" id="{9607D630-C109-ECC5-4689-AB0E436DB6ED}"/>
              </a:ext>
            </a:extLst>
          </p:cNvPr>
          <p:cNvPicPr>
            <a:picLocks noChangeAspect="1"/>
          </p:cNvPicPr>
          <p:nvPr/>
        </p:nvPicPr>
        <p:blipFill rotWithShape="1">
          <a:blip r:embed="rId4"/>
          <a:srcRect l="19756" t="18691" r="19454" b="41655"/>
          <a:stretch/>
        </p:blipFill>
        <p:spPr>
          <a:xfrm>
            <a:off x="16154400" y="26670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8533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a:p>
        </p:txBody>
      </p:sp>
      <p:pic>
        <p:nvPicPr>
          <p:cNvPr id="9" name="Picture 8" descr="A blue and white logo&#10;&#10;Description automatically generated">
            <a:extLst>
              <a:ext uri="{FF2B5EF4-FFF2-40B4-BE49-F238E27FC236}">
                <a16:creationId xmlns:a16="http://schemas.microsoft.com/office/drawing/2014/main" id="{B72A06C9-0EEF-E820-4867-DF3F6F7E569F}"/>
              </a:ext>
            </a:extLst>
          </p:cNvPr>
          <p:cNvPicPr>
            <a:picLocks noChangeAspect="1"/>
          </p:cNvPicPr>
          <p:nvPr/>
        </p:nvPicPr>
        <p:blipFill rotWithShape="1">
          <a:blip r:embed="rId4"/>
          <a:srcRect l="19756" t="18691" r="19454" b="41655"/>
          <a:stretch/>
        </p:blipFill>
        <p:spPr>
          <a:xfrm>
            <a:off x="16154400" y="26670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3" name="TextBox 3">
            <a:extLst>
              <a:ext uri="{FF2B5EF4-FFF2-40B4-BE49-F238E27FC236}">
                <a16:creationId xmlns:a16="http://schemas.microsoft.com/office/drawing/2014/main" id="{60FAB7D5-F5D7-13AD-F7C8-4F96AA46FA29}"/>
              </a:ext>
            </a:extLst>
          </p:cNvPr>
          <p:cNvGraphicFramePr/>
          <p:nvPr>
            <p:extLst>
              <p:ext uri="{D42A27DB-BD31-4B8C-83A1-F6EECF244321}">
                <p14:modId xmlns:p14="http://schemas.microsoft.com/office/powerpoint/2010/main" val="3455137606"/>
              </p:ext>
            </p:extLst>
          </p:nvPr>
        </p:nvGraphicFramePr>
        <p:xfrm>
          <a:off x="1219200" y="2552700"/>
          <a:ext cx="13563600" cy="40938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4A11CEC0-ADD6-EEA3-431E-A9AB4B50096A}"/>
              </a:ext>
            </a:extLst>
          </p:cNvPr>
          <p:cNvSpPr txBox="1"/>
          <p:nvPr/>
        </p:nvSpPr>
        <p:spPr>
          <a:xfrm>
            <a:off x="1524000" y="1181100"/>
            <a:ext cx="5105400" cy="584775"/>
          </a:xfrm>
          <a:prstGeom prst="rect">
            <a:avLst/>
          </a:prstGeom>
          <a:noFill/>
        </p:spPr>
        <p:txBody>
          <a:bodyPr wrap="square" rtlCol="0">
            <a:spAutoFit/>
          </a:bodyPr>
          <a:lstStyle/>
          <a:p>
            <a:r>
              <a:rPr lang="de-DE" sz="3200" dirty="0">
                <a:solidFill>
                  <a:schemeClr val="bg1"/>
                </a:solidFill>
                <a:latin typeface="Comic Sans MS" panose="030F0702030302020204" pitchFamily="66" charset="0"/>
              </a:rPr>
              <a:t>Limitations for Datasets</a:t>
            </a:r>
            <a:endParaRPr lang="en-GB" sz="32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1050295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a:p>
        </p:txBody>
      </p:sp>
      <p:sp>
        <p:nvSpPr>
          <p:cNvPr id="4" name="TextBox 3">
            <a:extLst>
              <a:ext uri="{FF2B5EF4-FFF2-40B4-BE49-F238E27FC236}">
                <a16:creationId xmlns:a16="http://schemas.microsoft.com/office/drawing/2014/main" id="{9EC6CFC9-9F9C-4321-6291-EC57F37875BD}"/>
              </a:ext>
            </a:extLst>
          </p:cNvPr>
          <p:cNvSpPr txBox="1"/>
          <p:nvPr/>
        </p:nvSpPr>
        <p:spPr>
          <a:xfrm>
            <a:off x="9829800" y="7734300"/>
            <a:ext cx="9220200" cy="1384995"/>
          </a:xfrm>
          <a:prstGeom prst="rect">
            <a:avLst/>
          </a:prstGeom>
          <a:noFill/>
        </p:spPr>
        <p:txBody>
          <a:bodyPr wrap="square" rtlCol="0">
            <a:spAutoFit/>
          </a:bodyPr>
          <a:lstStyle/>
          <a:p>
            <a:r>
              <a:rPr lang="de-DE" sz="2800" dirty="0">
                <a:solidFill>
                  <a:schemeClr val="bg1"/>
                </a:solidFill>
                <a:latin typeface="Comic Sans MS" panose="030F0702030302020204" pitchFamily="66" charset="0"/>
              </a:rPr>
              <a:t>Puneetha Dharmapura Shrirama</a:t>
            </a:r>
          </a:p>
          <a:p>
            <a:endParaRPr lang="de-DE" sz="2800" dirty="0">
              <a:solidFill>
                <a:schemeClr val="bg1"/>
              </a:solidFill>
              <a:latin typeface="Comic Sans MS" panose="030F0702030302020204" pitchFamily="66" charset="0"/>
            </a:endParaRPr>
          </a:p>
          <a:p>
            <a:r>
              <a:rPr lang="en-GB" sz="2800" dirty="0">
                <a:solidFill>
                  <a:schemeClr val="bg1"/>
                </a:solidFill>
                <a:latin typeface="Comic Sans MS" panose="030F0702030302020204" pitchFamily="66" charset="0"/>
              </a:rPr>
              <a:t>https://github.com/puni-ram48/MADE-SS2024</a:t>
            </a:r>
          </a:p>
        </p:txBody>
      </p:sp>
      <p:sp>
        <p:nvSpPr>
          <p:cNvPr id="5" name="Freeform 3">
            <a:extLst>
              <a:ext uri="{FF2B5EF4-FFF2-40B4-BE49-F238E27FC236}">
                <a16:creationId xmlns:a16="http://schemas.microsoft.com/office/drawing/2014/main" id="{2A070AAE-267B-BF9D-F55F-6E70F9C609CD}"/>
              </a:ext>
            </a:extLst>
          </p:cNvPr>
          <p:cNvSpPr/>
          <p:nvPr/>
        </p:nvSpPr>
        <p:spPr>
          <a:xfrm rot="21443755">
            <a:off x="448419" y="2547616"/>
            <a:ext cx="16624381" cy="3362964"/>
          </a:xfrm>
          <a:custGeom>
            <a:avLst/>
            <a:gdLst/>
            <a:ahLst/>
            <a:cxnLst/>
            <a:rect l="l" t="t" r="r" b="b"/>
            <a:pathLst>
              <a:path w="17266651" h="4049815">
                <a:moveTo>
                  <a:pt x="0" y="0"/>
                </a:moveTo>
                <a:lnTo>
                  <a:pt x="17266651" y="0"/>
                </a:lnTo>
                <a:lnTo>
                  <a:pt x="17266651" y="4049815"/>
                </a:lnTo>
                <a:lnTo>
                  <a:pt x="0" y="4049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r>
              <a:rPr lang="en-US" sz="9600" b="1" dirty="0">
                <a:ln/>
                <a:solidFill>
                  <a:schemeClr val="accent3"/>
                </a:solidFill>
                <a:latin typeface="Comic Sans MS" panose="030F0702030302020204" pitchFamily="66" charset="0"/>
                <a:ea typeface="More Sugar"/>
                <a:cs typeface="More Sugar"/>
                <a:sym typeface="More Sugar"/>
              </a:rPr>
              <a:t>        </a:t>
            </a:r>
          </a:p>
          <a:p>
            <a:r>
              <a:rPr lang="en-US" sz="9600" b="1" dirty="0">
                <a:ln/>
                <a:solidFill>
                  <a:schemeClr val="accent3"/>
                </a:solidFill>
                <a:latin typeface="Comic Sans MS" panose="030F0702030302020204" pitchFamily="66" charset="0"/>
                <a:ea typeface="More Sugar"/>
                <a:cs typeface="More Sugar"/>
                <a:sym typeface="More Sugar"/>
              </a:rPr>
              <a:t>					</a:t>
            </a:r>
            <a:r>
              <a:rPr lang="en-US" sz="9600" b="1" dirty="0">
                <a:ln/>
                <a:latin typeface="Comic Sans MS" panose="030F0702030302020204" pitchFamily="66" charset="0"/>
                <a:ea typeface="More Sugar"/>
                <a:cs typeface="More Sugar"/>
                <a:sym typeface="More Sugar"/>
              </a:rPr>
              <a:t>THANK YOU </a:t>
            </a:r>
            <a:r>
              <a:rPr lang="en-US" sz="9600" b="1" dirty="0">
                <a:ln/>
                <a:latin typeface="Comic Sans MS" panose="030F0702030302020204" pitchFamily="66" charset="0"/>
                <a:ea typeface="More Sugar"/>
                <a:cs typeface="More Sugar"/>
                <a:sym typeface="Wingdings" panose="05000000000000000000" pitchFamily="2" charset="2"/>
              </a:rPr>
              <a:t> </a:t>
            </a:r>
            <a:endParaRPr lang="en-US" sz="9600" b="1" dirty="0">
              <a:ln/>
              <a:latin typeface="Comic Sans MS" panose="030F0702030302020204" pitchFamily="66" charset="0"/>
              <a:ea typeface="More Sugar"/>
              <a:cs typeface="More Sugar"/>
              <a:sym typeface="More Sugar"/>
            </a:endParaRPr>
          </a:p>
          <a:p>
            <a:endParaRPr lang="en-GB" dirty="0"/>
          </a:p>
        </p:txBody>
      </p:sp>
      <p:sp>
        <p:nvSpPr>
          <p:cNvPr id="8" name="Freeform 5">
            <a:extLst>
              <a:ext uri="{FF2B5EF4-FFF2-40B4-BE49-F238E27FC236}">
                <a16:creationId xmlns:a16="http://schemas.microsoft.com/office/drawing/2014/main" id="{64296CF5-CC07-A085-6040-5B00D8B8F8D9}"/>
              </a:ext>
            </a:extLst>
          </p:cNvPr>
          <p:cNvSpPr/>
          <p:nvPr/>
        </p:nvSpPr>
        <p:spPr>
          <a:xfrm rot="20158075">
            <a:off x="613063" y="481792"/>
            <a:ext cx="1778880" cy="1636569"/>
          </a:xfrm>
          <a:custGeom>
            <a:avLst/>
            <a:gdLst/>
            <a:ahLst/>
            <a:cxnLst/>
            <a:rect l="l" t="t" r="r" b="b"/>
            <a:pathLst>
              <a:path w="1778880" h="1636569">
                <a:moveTo>
                  <a:pt x="0" y="0"/>
                </a:moveTo>
                <a:lnTo>
                  <a:pt x="1778880" y="0"/>
                </a:lnTo>
                <a:lnTo>
                  <a:pt x="1778880" y="1636569"/>
                </a:lnTo>
                <a:lnTo>
                  <a:pt x="0" y="16365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spTree>
    <p:extLst>
      <p:ext uri="{BB962C8B-B14F-4D97-AF65-F5344CB8AC3E}">
        <p14:creationId xmlns:p14="http://schemas.microsoft.com/office/powerpoint/2010/main" val="208627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TextBox 3"/>
          <p:cNvSpPr txBox="1"/>
          <p:nvPr/>
        </p:nvSpPr>
        <p:spPr>
          <a:xfrm>
            <a:off x="3228594" y="2933700"/>
            <a:ext cx="11830811" cy="2624180"/>
          </a:xfrm>
          <a:prstGeom prst="rect">
            <a:avLst/>
          </a:prstGeom>
        </p:spPr>
        <p:txBody>
          <a:bodyPr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lnSpc>
                <a:spcPts val="23132"/>
              </a:lnSpc>
              <a:spcBef>
                <a:spcPct val="0"/>
              </a:spcBef>
            </a:pPr>
            <a:r>
              <a:rPr lang="en-US" sz="12500" b="1" dirty="0">
                <a:ln/>
                <a:solidFill>
                  <a:schemeClr val="accent3"/>
                </a:solidFill>
                <a:latin typeface="Comic Sans MS" panose="030F0702030302020204" pitchFamily="66" charset="0"/>
                <a:ea typeface="More Sugar"/>
                <a:cs typeface="More Sugar"/>
                <a:sym typeface="More Sugar"/>
              </a:rPr>
              <a:t>Introduction</a:t>
            </a:r>
          </a:p>
        </p:txBody>
      </p:sp>
      <p:pic>
        <p:nvPicPr>
          <p:cNvPr id="10" name="Picture 9">
            <a:extLst>
              <a:ext uri="{FF2B5EF4-FFF2-40B4-BE49-F238E27FC236}">
                <a16:creationId xmlns:a16="http://schemas.microsoft.com/office/drawing/2014/main" id="{706EDBE1-BF4B-AECD-897A-5CE6DB34BC95}"/>
              </a:ext>
            </a:extLst>
          </p:cNvPr>
          <p:cNvPicPr>
            <a:picLocks noChangeAspect="1"/>
          </p:cNvPicPr>
          <p:nvPr/>
        </p:nvPicPr>
        <p:blipFill rotWithShape="1">
          <a:blip r:embed="rId3"/>
          <a:srcRect l="19756" t="18691" r="19454" b="41655"/>
          <a:stretch/>
        </p:blipFill>
        <p:spPr>
          <a:xfrm>
            <a:off x="16230600" y="19050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760" y="-38100"/>
            <a:ext cx="1832476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pPr algn="just"/>
            <a:endParaRPr lang="en-GB" sz="3600" dirty="0">
              <a:solidFill>
                <a:schemeClr val="bg1"/>
              </a:solidFill>
              <a:latin typeface="Comic Sans MS" panose="030F0702030302020204" pitchFamily="66" charset="0"/>
            </a:endParaRPr>
          </a:p>
        </p:txBody>
      </p:sp>
      <p:sp>
        <p:nvSpPr>
          <p:cNvPr id="3" name="TextBox 3"/>
          <p:cNvSpPr txBox="1"/>
          <p:nvPr/>
        </p:nvSpPr>
        <p:spPr>
          <a:xfrm>
            <a:off x="1622824" y="7974340"/>
            <a:ext cx="13838457" cy="553998"/>
          </a:xfrm>
          <a:prstGeom prst="rect">
            <a:avLst/>
          </a:prstGeom>
        </p:spPr>
        <p:txBody>
          <a:bodyPr wrap="square" lIns="0" tIns="0" rIns="0" bIns="0" rtlCol="0" anchor="t">
            <a:spAutoFit/>
          </a:bodyPr>
          <a:lstStyle/>
          <a:p>
            <a:pPr marL="987136" lvl="1" indent="-571500" algn="just">
              <a:spcBef>
                <a:spcPct val="0"/>
              </a:spcBef>
              <a:buFont typeface="Arial" panose="020B0604020202020204" pitchFamily="34" charset="0"/>
              <a:buChar char="•"/>
            </a:pPr>
            <a:r>
              <a:rPr lang="en-US" sz="3600" dirty="0">
                <a:solidFill>
                  <a:schemeClr val="bg1"/>
                </a:solidFill>
                <a:latin typeface="Comic Sans MS" panose="030F0702030302020204" pitchFamily="66" charset="0"/>
                <a:ea typeface="More Sugar"/>
                <a:cs typeface="More Sugar"/>
                <a:sym typeface="More Sugar"/>
              </a:rPr>
              <a:t>Correlation between wildfire area burned and emissions.</a:t>
            </a:r>
          </a:p>
        </p:txBody>
      </p:sp>
      <p:sp>
        <p:nvSpPr>
          <p:cNvPr id="4" name="TextBox 4"/>
          <p:cNvSpPr txBox="1"/>
          <p:nvPr/>
        </p:nvSpPr>
        <p:spPr>
          <a:xfrm>
            <a:off x="237166" y="1332076"/>
            <a:ext cx="15574184" cy="553998"/>
          </a:xfrm>
          <a:prstGeom prst="rect">
            <a:avLst/>
          </a:prstGeom>
        </p:spPr>
        <p:txBody>
          <a:bodyPr wrap="square" lIns="0" tIns="0" rIns="0" bIns="0" rtlCol="0" anchor="t">
            <a:spAutoFit/>
          </a:bodyPr>
          <a:lstStyle/>
          <a:p>
            <a:pPr marL="1094101" lvl="1" indent="-547051" algn="just">
              <a:buFont typeface="Arial"/>
              <a:buChar char="•"/>
            </a:pPr>
            <a:r>
              <a:rPr lang="en-US" sz="3600" dirty="0">
                <a:solidFill>
                  <a:schemeClr val="bg1"/>
                </a:solidFill>
                <a:latin typeface="Comic Sans MS" panose="030F0702030302020204" pitchFamily="66" charset="0"/>
                <a:ea typeface="Canva Sans"/>
                <a:cs typeface="Canva Sans"/>
                <a:sym typeface="Canva Sans"/>
              </a:rPr>
              <a:t>Wildfires are a major environmental challenge.</a:t>
            </a:r>
          </a:p>
        </p:txBody>
      </p:sp>
      <p:sp>
        <p:nvSpPr>
          <p:cNvPr id="5" name="TextBox 5"/>
          <p:cNvSpPr txBox="1"/>
          <p:nvPr/>
        </p:nvSpPr>
        <p:spPr>
          <a:xfrm>
            <a:off x="266736" y="2405442"/>
            <a:ext cx="14841957" cy="553998"/>
          </a:xfrm>
          <a:prstGeom prst="rect">
            <a:avLst/>
          </a:prstGeom>
        </p:spPr>
        <p:txBody>
          <a:bodyPr wrap="square" lIns="0" tIns="0" rIns="0" bIns="0" rtlCol="0" anchor="t">
            <a:spAutoFit/>
          </a:bodyPr>
          <a:lstStyle/>
          <a:p>
            <a:pPr marL="1090850" lvl="1" indent="-545425" algn="just">
              <a:buFont typeface="Arial"/>
              <a:buChar char="•"/>
            </a:pPr>
            <a:r>
              <a:rPr lang="en-US" sz="3600" dirty="0">
                <a:solidFill>
                  <a:schemeClr val="bg1"/>
                </a:solidFill>
                <a:latin typeface="Comic Sans MS" panose="030F0702030302020204" pitchFamily="66" charset="0"/>
                <a:ea typeface="Canva Sans"/>
                <a:cs typeface="Canva Sans"/>
                <a:sym typeface="Canva Sans"/>
              </a:rPr>
              <a:t>Influence on climate change and air quality.</a:t>
            </a:r>
          </a:p>
        </p:txBody>
      </p:sp>
      <p:sp>
        <p:nvSpPr>
          <p:cNvPr id="11" name="TextBox 10">
            <a:extLst>
              <a:ext uri="{FF2B5EF4-FFF2-40B4-BE49-F238E27FC236}">
                <a16:creationId xmlns:a16="http://schemas.microsoft.com/office/drawing/2014/main" id="{8583731C-2F50-A126-7724-1F802365CC62}"/>
              </a:ext>
            </a:extLst>
          </p:cNvPr>
          <p:cNvSpPr txBox="1"/>
          <p:nvPr/>
        </p:nvSpPr>
        <p:spPr>
          <a:xfrm>
            <a:off x="762000" y="3798583"/>
            <a:ext cx="5726487" cy="769441"/>
          </a:xfrm>
          <a:prstGeom prst="rect">
            <a:avLst/>
          </a:prstGeom>
          <a:noFill/>
        </p:spPr>
        <p:txBody>
          <a:bodyPr wrap="square" rtlCol="0">
            <a:spAutoFit/>
          </a:bodyPr>
          <a:lstStyle/>
          <a:p>
            <a:pPr algn="just"/>
            <a:r>
              <a:rPr lang="de-DE" sz="4400" dirty="0">
                <a:solidFill>
                  <a:schemeClr val="bg1"/>
                </a:solidFill>
                <a:latin typeface="Comic Sans MS" panose="030F0702030302020204" pitchFamily="66" charset="0"/>
              </a:rPr>
              <a:t>Objectives:</a:t>
            </a:r>
            <a:endParaRPr lang="en-GB" sz="4400" dirty="0">
              <a:solidFill>
                <a:schemeClr val="bg1"/>
              </a:solidFill>
              <a:latin typeface="Comic Sans MS" panose="030F0702030302020204" pitchFamily="66" charset="0"/>
            </a:endParaRPr>
          </a:p>
        </p:txBody>
      </p:sp>
      <p:sp>
        <p:nvSpPr>
          <p:cNvPr id="12" name="TextBox 11">
            <a:extLst>
              <a:ext uri="{FF2B5EF4-FFF2-40B4-BE49-F238E27FC236}">
                <a16:creationId xmlns:a16="http://schemas.microsoft.com/office/drawing/2014/main" id="{65D98B21-10F6-DD67-EAE1-49F80133EB73}"/>
              </a:ext>
            </a:extLst>
          </p:cNvPr>
          <p:cNvSpPr txBox="1"/>
          <p:nvPr/>
        </p:nvSpPr>
        <p:spPr>
          <a:xfrm>
            <a:off x="1899328" y="5179555"/>
            <a:ext cx="13361805" cy="646331"/>
          </a:xfrm>
          <a:prstGeom prst="rect">
            <a:avLst/>
          </a:prstGeom>
          <a:noFill/>
        </p:spPr>
        <p:txBody>
          <a:bodyPr wrap="square" rtlCol="0">
            <a:spAutoFit/>
          </a:bodyPr>
          <a:lstStyle/>
          <a:p>
            <a:pPr marL="571500" indent="-571500" algn="just">
              <a:buFont typeface="Arial" panose="020B0604020202020204" pitchFamily="34" charset="0"/>
              <a:buChar char="•"/>
            </a:pPr>
            <a:r>
              <a:rPr lang="en-US" sz="3600" dirty="0">
                <a:solidFill>
                  <a:schemeClr val="bg1"/>
                </a:solidFill>
                <a:latin typeface="Comic Sans MS" panose="030F0702030302020204" pitchFamily="66" charset="0"/>
                <a:ea typeface="More Sugar"/>
                <a:cs typeface="More Sugar"/>
                <a:sym typeface="More Sugar"/>
              </a:rPr>
              <a:t>Analyzing long-term trends.</a:t>
            </a:r>
          </a:p>
        </p:txBody>
      </p:sp>
      <p:sp>
        <p:nvSpPr>
          <p:cNvPr id="13" name="TextBox 12">
            <a:extLst>
              <a:ext uri="{FF2B5EF4-FFF2-40B4-BE49-F238E27FC236}">
                <a16:creationId xmlns:a16="http://schemas.microsoft.com/office/drawing/2014/main" id="{8A15E970-61D5-6562-EA1C-889AD96C0940}"/>
              </a:ext>
            </a:extLst>
          </p:cNvPr>
          <p:cNvSpPr txBox="1"/>
          <p:nvPr/>
        </p:nvSpPr>
        <p:spPr>
          <a:xfrm>
            <a:off x="1487189" y="6111150"/>
            <a:ext cx="13361805" cy="646331"/>
          </a:xfrm>
          <a:prstGeom prst="rect">
            <a:avLst/>
          </a:prstGeom>
          <a:noFill/>
        </p:spPr>
        <p:txBody>
          <a:bodyPr wrap="square" rtlCol="0">
            <a:spAutoFit/>
          </a:bodyPr>
          <a:lstStyle/>
          <a:p>
            <a:pPr marL="987136" lvl="1" indent="-571500" algn="just">
              <a:spcBef>
                <a:spcPct val="0"/>
              </a:spcBef>
              <a:buFont typeface="Arial" panose="020B0604020202020204" pitchFamily="34" charset="0"/>
              <a:buChar char="•"/>
            </a:pPr>
            <a:r>
              <a:rPr lang="en-US" sz="3600" dirty="0">
                <a:solidFill>
                  <a:schemeClr val="bg1"/>
                </a:solidFill>
                <a:latin typeface="Comic Sans MS" panose="030F0702030302020204" pitchFamily="66" charset="0"/>
                <a:ea typeface="More Sugar"/>
                <a:cs typeface="More Sugar"/>
                <a:sym typeface="More Sugar"/>
              </a:rPr>
              <a:t>Examining seasonal variations.</a:t>
            </a:r>
          </a:p>
        </p:txBody>
      </p:sp>
      <p:sp>
        <p:nvSpPr>
          <p:cNvPr id="14" name="TextBox 13">
            <a:extLst>
              <a:ext uri="{FF2B5EF4-FFF2-40B4-BE49-F238E27FC236}">
                <a16:creationId xmlns:a16="http://schemas.microsoft.com/office/drawing/2014/main" id="{1B093AC7-D22A-DECF-A4E1-410BF0661081}"/>
              </a:ext>
            </a:extLst>
          </p:cNvPr>
          <p:cNvSpPr txBox="1"/>
          <p:nvPr/>
        </p:nvSpPr>
        <p:spPr>
          <a:xfrm>
            <a:off x="1899328" y="7042745"/>
            <a:ext cx="13285451" cy="646331"/>
          </a:xfrm>
          <a:prstGeom prst="rect">
            <a:avLst/>
          </a:prstGeom>
          <a:noFill/>
        </p:spPr>
        <p:txBody>
          <a:bodyPr wrap="square" rtlCol="0">
            <a:spAutoFit/>
          </a:bodyPr>
          <a:lstStyle/>
          <a:p>
            <a:pPr marL="571500" indent="-571500" algn="just">
              <a:buFont typeface="Arial" panose="020B0604020202020204" pitchFamily="34" charset="0"/>
              <a:buChar char="•"/>
            </a:pPr>
            <a:r>
              <a:rPr lang="en-US" sz="3600" dirty="0">
                <a:solidFill>
                  <a:schemeClr val="bg1"/>
                </a:solidFill>
                <a:latin typeface="Comic Sans MS" panose="030F0702030302020204" pitchFamily="66" charset="0"/>
                <a:ea typeface="More Sugar"/>
                <a:cs typeface="More Sugar"/>
                <a:sym typeface="More Sugar"/>
              </a:rPr>
              <a:t>Identifying regions with the most wildfires.</a:t>
            </a:r>
            <a:endParaRPr lang="en-GB" sz="3600" dirty="0">
              <a:solidFill>
                <a:schemeClr val="bg1"/>
              </a:solidFill>
              <a:latin typeface="Comic Sans MS" panose="030F0702030302020204" pitchFamily="66" charset="0"/>
            </a:endParaRPr>
          </a:p>
        </p:txBody>
      </p:sp>
      <p:pic>
        <p:nvPicPr>
          <p:cNvPr id="21" name="Picture 20">
            <a:extLst>
              <a:ext uri="{FF2B5EF4-FFF2-40B4-BE49-F238E27FC236}">
                <a16:creationId xmlns:a16="http://schemas.microsoft.com/office/drawing/2014/main" id="{48026431-988C-EB64-22CF-571CC05DFF1E}"/>
              </a:ext>
            </a:extLst>
          </p:cNvPr>
          <p:cNvPicPr>
            <a:picLocks noChangeAspect="1"/>
          </p:cNvPicPr>
          <p:nvPr/>
        </p:nvPicPr>
        <p:blipFill rotWithShape="1">
          <a:blip r:embed="rId4"/>
          <a:srcRect l="19756" t="18691" r="19454" b="41655"/>
          <a:stretch/>
        </p:blipFill>
        <p:spPr>
          <a:xfrm>
            <a:off x="16094681" y="256045"/>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Freeform 3"/>
          <p:cNvSpPr/>
          <p:nvPr/>
        </p:nvSpPr>
        <p:spPr>
          <a:xfrm>
            <a:off x="14991826" y="6172200"/>
            <a:ext cx="2705481" cy="4114800"/>
          </a:xfrm>
          <a:custGeom>
            <a:avLst/>
            <a:gdLst/>
            <a:ahLst/>
            <a:cxnLst/>
            <a:rect l="l" t="t" r="r" b="b"/>
            <a:pathLst>
              <a:path w="2705481" h="4114800">
                <a:moveTo>
                  <a:pt x="0" y="0"/>
                </a:moveTo>
                <a:lnTo>
                  <a:pt x="2705481" y="0"/>
                </a:lnTo>
                <a:lnTo>
                  <a:pt x="270548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1340368" y="2314556"/>
            <a:ext cx="13651458" cy="2624180"/>
          </a:xfrm>
          <a:prstGeom prst="rect">
            <a:avLst/>
          </a:prstGeom>
        </p:spPr>
        <p:txBody>
          <a:bodyPr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lnSpc>
                <a:spcPts val="23094"/>
              </a:lnSpc>
              <a:spcBef>
                <a:spcPct val="0"/>
              </a:spcBef>
            </a:pPr>
            <a:r>
              <a:rPr lang="en-US" sz="12500" b="1" dirty="0">
                <a:ln/>
                <a:solidFill>
                  <a:schemeClr val="accent3"/>
                </a:solidFill>
                <a:latin typeface="Comic Sans MS" panose="030F0702030302020204" pitchFamily="66" charset="0"/>
                <a:ea typeface="More Sugar"/>
                <a:cs typeface="More Sugar"/>
                <a:sym typeface="More Sugar"/>
              </a:rPr>
              <a:t>Data Sources</a:t>
            </a:r>
          </a:p>
        </p:txBody>
      </p:sp>
      <p:pic>
        <p:nvPicPr>
          <p:cNvPr id="12" name="Picture 11">
            <a:extLst>
              <a:ext uri="{FF2B5EF4-FFF2-40B4-BE49-F238E27FC236}">
                <a16:creationId xmlns:a16="http://schemas.microsoft.com/office/drawing/2014/main" id="{0AD8364E-EDED-4D26-C662-D0840CEE7F33}"/>
              </a:ext>
            </a:extLst>
          </p:cNvPr>
          <p:cNvPicPr>
            <a:picLocks noChangeAspect="1"/>
          </p:cNvPicPr>
          <p:nvPr/>
        </p:nvPicPr>
        <p:blipFill rotWithShape="1">
          <a:blip r:embed="rId5"/>
          <a:srcRect l="19756" t="18691" r="19454" b="41655"/>
          <a:stretch/>
        </p:blipFill>
        <p:spPr>
          <a:xfrm>
            <a:off x="16344566" y="26670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sz="4400" dirty="0">
              <a:latin typeface="Comic Sans MS" panose="030F0702030302020204" pitchFamily="66" charset="0"/>
            </a:endParaRPr>
          </a:p>
        </p:txBody>
      </p:sp>
      <p:sp>
        <p:nvSpPr>
          <p:cNvPr id="4" name="TextBox 4"/>
          <p:cNvSpPr txBox="1"/>
          <p:nvPr/>
        </p:nvSpPr>
        <p:spPr>
          <a:xfrm>
            <a:off x="-609600" y="1267599"/>
            <a:ext cx="16992600" cy="786049"/>
          </a:xfrm>
          <a:prstGeom prst="rect">
            <a:avLst/>
          </a:prstGeom>
        </p:spPr>
        <p:txBody>
          <a:bodyPr wrap="square" lIns="0" tIns="0" rIns="0" bIns="0" rtlCol="0" anchor="t">
            <a:spAutoFit/>
          </a:bodyPr>
          <a:lstStyle/>
          <a:p>
            <a:pPr marL="514667" lvl="1" algn="ctr">
              <a:lnSpc>
                <a:spcPts val="6674"/>
              </a:lnSpc>
            </a:pPr>
            <a:r>
              <a:rPr lang="en-US" sz="4400" b="1" dirty="0">
                <a:solidFill>
                  <a:srgbClr val="FFFFFF"/>
                </a:solidFill>
                <a:latin typeface="Comic Sans MS" panose="030F0702030302020204" pitchFamily="66" charset="0"/>
                <a:ea typeface="Canva Sans"/>
                <a:cs typeface="Canva Sans"/>
                <a:sym typeface="Canva Sans"/>
              </a:rPr>
              <a:t>Global Wildfire Information System (GWIS) [2002-2023]</a:t>
            </a:r>
          </a:p>
        </p:txBody>
      </p:sp>
      <p:sp>
        <p:nvSpPr>
          <p:cNvPr id="5" name="TextBox 5"/>
          <p:cNvSpPr txBox="1"/>
          <p:nvPr/>
        </p:nvSpPr>
        <p:spPr>
          <a:xfrm>
            <a:off x="1143000" y="6043982"/>
            <a:ext cx="14058900" cy="786049"/>
          </a:xfrm>
          <a:prstGeom prst="rect">
            <a:avLst/>
          </a:prstGeom>
        </p:spPr>
        <p:txBody>
          <a:bodyPr wrap="square" lIns="0" tIns="0" rIns="0" bIns="0" rtlCol="0" anchor="t">
            <a:spAutoFit/>
          </a:bodyPr>
          <a:lstStyle/>
          <a:p>
            <a:pPr marL="1086167" lvl="1" indent="-571500">
              <a:lnSpc>
                <a:spcPts val="6674"/>
              </a:lnSpc>
              <a:buFont typeface="Arial" panose="020B0604020202020204" pitchFamily="34" charset="0"/>
              <a:buChar char="•"/>
            </a:pPr>
            <a:r>
              <a:rPr lang="en-US" sz="4400" dirty="0">
                <a:solidFill>
                  <a:srgbClr val="FFFFFF"/>
                </a:solidFill>
                <a:latin typeface="Comic Sans MS" panose="030F0702030302020204" pitchFamily="66" charset="0"/>
                <a:ea typeface="Canva Sans"/>
                <a:cs typeface="Canva Sans"/>
                <a:sym typeface="Canva Sans"/>
              </a:rPr>
              <a:t>Global Monthly Emission Dataset (GMED) :</a:t>
            </a:r>
          </a:p>
        </p:txBody>
      </p:sp>
      <p:sp>
        <p:nvSpPr>
          <p:cNvPr id="6" name="TextBox 6"/>
          <p:cNvSpPr txBox="1"/>
          <p:nvPr/>
        </p:nvSpPr>
        <p:spPr>
          <a:xfrm>
            <a:off x="-633484" y="2475687"/>
            <a:ext cx="16992600" cy="776431"/>
          </a:xfrm>
          <a:prstGeom prst="rect">
            <a:avLst/>
          </a:prstGeom>
        </p:spPr>
        <p:txBody>
          <a:bodyPr wrap="square" lIns="0" tIns="0" rIns="0" bIns="0" rtlCol="0" anchor="t">
            <a:spAutoFit/>
          </a:bodyPr>
          <a:lstStyle/>
          <a:p>
            <a:pPr marL="1024069" lvl="1" indent="-512034" algn="ctr">
              <a:lnSpc>
                <a:spcPts val="6640"/>
              </a:lnSpc>
              <a:buFont typeface="Arial"/>
              <a:buChar char="•"/>
            </a:pPr>
            <a:r>
              <a:rPr lang="en-US" sz="4400" dirty="0">
                <a:solidFill>
                  <a:srgbClr val="FFFFFF"/>
                </a:solidFill>
                <a:latin typeface="Comic Sans MS" panose="030F0702030302020204" pitchFamily="66" charset="0"/>
                <a:ea typeface="Canva Sans"/>
                <a:cs typeface="Canva Sans"/>
                <a:sym typeface="Canva Sans"/>
              </a:rPr>
              <a:t>Global Monthly Burned Area Dataset (GMBAD) :</a:t>
            </a:r>
          </a:p>
        </p:txBody>
      </p:sp>
      <p:sp>
        <p:nvSpPr>
          <p:cNvPr id="7" name="TextBox 6">
            <a:extLst>
              <a:ext uri="{FF2B5EF4-FFF2-40B4-BE49-F238E27FC236}">
                <a16:creationId xmlns:a16="http://schemas.microsoft.com/office/drawing/2014/main" id="{45A83D20-815D-5F50-9515-19AFA73C4035}"/>
              </a:ext>
            </a:extLst>
          </p:cNvPr>
          <p:cNvSpPr txBox="1"/>
          <p:nvPr/>
        </p:nvSpPr>
        <p:spPr>
          <a:xfrm>
            <a:off x="2504699" y="3395243"/>
            <a:ext cx="13335000" cy="2226700"/>
          </a:xfrm>
          <a:prstGeom prst="rect">
            <a:avLst/>
          </a:prstGeom>
          <a:noFill/>
        </p:spPr>
        <p:txBody>
          <a:bodyPr wrap="square" rtlCol="0">
            <a:spAutoFit/>
          </a:bodyPr>
          <a:lstStyle/>
          <a:p>
            <a:pPr algn="just">
              <a:lnSpc>
                <a:spcPct val="150000"/>
              </a:lnSpc>
            </a:pPr>
            <a:r>
              <a:rPr lang="de-DE" sz="3200" dirty="0">
                <a:solidFill>
                  <a:schemeClr val="bg1"/>
                </a:solidFill>
                <a:latin typeface="Comic Sans MS" panose="030F0702030302020204" pitchFamily="66" charset="0"/>
              </a:rPr>
              <a:t>This Dataset </a:t>
            </a:r>
            <a:r>
              <a:rPr lang="de-DE" sz="3200" dirty="0" err="1">
                <a:solidFill>
                  <a:schemeClr val="bg1"/>
                </a:solidFill>
                <a:latin typeface="Comic Sans MS" panose="030F0702030302020204" pitchFamily="66" charset="0"/>
              </a:rPr>
              <a:t>contains</a:t>
            </a:r>
            <a:r>
              <a:rPr lang="de-DE" sz="3200" dirty="0">
                <a:solidFill>
                  <a:schemeClr val="bg1"/>
                </a:solidFill>
                <a:latin typeface="Comic Sans MS" panose="030F0702030302020204" pitchFamily="66" charset="0"/>
              </a:rPr>
              <a:t> </a:t>
            </a:r>
            <a:r>
              <a:rPr lang="de-DE" sz="3200" dirty="0" err="1">
                <a:solidFill>
                  <a:schemeClr val="bg1"/>
                </a:solidFill>
                <a:latin typeface="Comic Sans MS" panose="030F0702030302020204" pitchFamily="66" charset="0"/>
              </a:rPr>
              <a:t>details</a:t>
            </a:r>
            <a:r>
              <a:rPr lang="de-DE" sz="3200" dirty="0">
                <a:solidFill>
                  <a:schemeClr val="bg1"/>
                </a:solidFill>
                <a:latin typeface="Comic Sans MS" panose="030F0702030302020204" pitchFamily="66" charset="0"/>
              </a:rPr>
              <a:t> </a:t>
            </a:r>
            <a:r>
              <a:rPr lang="de-DE" sz="3200" dirty="0" err="1">
                <a:solidFill>
                  <a:schemeClr val="bg1"/>
                </a:solidFill>
                <a:latin typeface="Comic Sans MS" panose="030F0702030302020204" pitchFamily="66" charset="0"/>
              </a:rPr>
              <a:t>about</a:t>
            </a:r>
            <a:r>
              <a:rPr lang="de-DE" sz="3200" dirty="0">
                <a:solidFill>
                  <a:schemeClr val="bg1"/>
                </a:solidFill>
                <a:latin typeface="Comic Sans MS" panose="030F0702030302020204" pitchFamily="66" charset="0"/>
              </a:rPr>
              <a:t> </a:t>
            </a:r>
            <a:r>
              <a:rPr lang="de-DE" sz="3200" dirty="0" err="1">
                <a:solidFill>
                  <a:schemeClr val="bg1"/>
                </a:solidFill>
                <a:latin typeface="Comic Sans MS" panose="030F0702030302020204" pitchFamily="66" charset="0"/>
              </a:rPr>
              <a:t>monthly</a:t>
            </a:r>
            <a:r>
              <a:rPr lang="de-DE" sz="3200" dirty="0">
                <a:solidFill>
                  <a:schemeClr val="bg1"/>
                </a:solidFill>
                <a:latin typeface="Comic Sans MS" panose="030F0702030302020204" pitchFamily="66" charset="0"/>
              </a:rPr>
              <a:t> </a:t>
            </a:r>
            <a:r>
              <a:rPr lang="de-DE" sz="3200" dirty="0" err="1">
                <a:solidFill>
                  <a:schemeClr val="bg1"/>
                </a:solidFill>
                <a:latin typeface="Comic Sans MS" panose="030F0702030302020204" pitchFamily="66" charset="0"/>
              </a:rPr>
              <a:t>burned</a:t>
            </a:r>
            <a:r>
              <a:rPr lang="de-DE" sz="3200" dirty="0">
                <a:solidFill>
                  <a:schemeClr val="bg1"/>
                </a:solidFill>
                <a:latin typeface="Comic Sans MS" panose="030F0702030302020204" pitchFamily="66" charset="0"/>
              </a:rPr>
              <a:t> </a:t>
            </a:r>
            <a:r>
              <a:rPr lang="de-DE" sz="3200" dirty="0" err="1">
                <a:solidFill>
                  <a:schemeClr val="bg1"/>
                </a:solidFill>
                <a:latin typeface="Comic Sans MS" panose="030F0702030302020204" pitchFamily="66" charset="0"/>
              </a:rPr>
              <a:t>area</a:t>
            </a:r>
            <a:r>
              <a:rPr lang="de-DE" sz="3200" dirty="0">
                <a:solidFill>
                  <a:schemeClr val="bg1"/>
                </a:solidFill>
                <a:latin typeface="Comic Sans MS" panose="030F0702030302020204" pitchFamily="66" charset="0"/>
              </a:rPr>
              <a:t> </a:t>
            </a:r>
            <a:r>
              <a:rPr lang="de-DE" sz="3200" dirty="0" err="1">
                <a:solidFill>
                  <a:schemeClr val="bg1"/>
                </a:solidFill>
                <a:latin typeface="Comic Sans MS" panose="030F0702030302020204" pitchFamily="66" charset="0"/>
              </a:rPr>
              <a:t>records</a:t>
            </a:r>
            <a:r>
              <a:rPr lang="de-DE" sz="3200" dirty="0">
                <a:solidFill>
                  <a:schemeClr val="bg1"/>
                </a:solidFill>
                <a:latin typeface="Comic Sans MS" panose="030F0702030302020204" pitchFamily="66" charset="0"/>
              </a:rPr>
              <a:t> for different countries and </a:t>
            </a:r>
            <a:r>
              <a:rPr lang="de-DE" sz="3200" dirty="0" err="1">
                <a:solidFill>
                  <a:schemeClr val="bg1"/>
                </a:solidFill>
                <a:latin typeface="Comic Sans MS" panose="030F0702030302020204" pitchFamily="66" charset="0"/>
              </a:rPr>
              <a:t>landtypes</a:t>
            </a:r>
            <a:r>
              <a:rPr lang="de-DE" sz="3200" dirty="0">
                <a:solidFill>
                  <a:schemeClr val="bg1"/>
                </a:solidFill>
                <a:latin typeface="Comic Sans MS" panose="030F0702030302020204" pitchFamily="66" charset="0"/>
              </a:rPr>
              <a:t>. Land </a:t>
            </a:r>
            <a:r>
              <a:rPr lang="de-DE" sz="3200" dirty="0" err="1">
                <a:solidFill>
                  <a:schemeClr val="bg1"/>
                </a:solidFill>
                <a:latin typeface="Comic Sans MS" panose="030F0702030302020204" pitchFamily="66" charset="0"/>
              </a:rPr>
              <a:t>types</a:t>
            </a:r>
            <a:r>
              <a:rPr lang="de-DE" sz="3200" dirty="0">
                <a:solidFill>
                  <a:schemeClr val="bg1"/>
                </a:solidFill>
                <a:latin typeface="Comic Sans MS" panose="030F0702030302020204" pitchFamily="66" charset="0"/>
              </a:rPr>
              <a:t> </a:t>
            </a:r>
            <a:r>
              <a:rPr lang="de-DE" sz="3200" dirty="0" err="1">
                <a:solidFill>
                  <a:schemeClr val="bg1"/>
                </a:solidFill>
                <a:latin typeface="Comic Sans MS" panose="030F0702030302020204" pitchFamily="66" charset="0"/>
              </a:rPr>
              <a:t>are</a:t>
            </a:r>
            <a:r>
              <a:rPr lang="de-DE" sz="3200" dirty="0">
                <a:solidFill>
                  <a:schemeClr val="bg1"/>
                </a:solidFill>
                <a:latin typeface="Comic Sans MS" panose="030F0702030302020204" pitchFamily="66" charset="0"/>
              </a:rPr>
              <a:t> </a:t>
            </a:r>
            <a:r>
              <a:rPr lang="de-DE" sz="3200" dirty="0" err="1">
                <a:solidFill>
                  <a:schemeClr val="bg1"/>
                </a:solidFill>
                <a:latin typeface="Comic Sans MS" panose="030F0702030302020204" pitchFamily="66" charset="0"/>
              </a:rPr>
              <a:t>measured</a:t>
            </a:r>
            <a:r>
              <a:rPr lang="de-DE" sz="3200" dirty="0">
                <a:solidFill>
                  <a:schemeClr val="bg1"/>
                </a:solidFill>
                <a:latin typeface="Comic Sans MS" panose="030F0702030302020204" pitchFamily="66" charset="0"/>
              </a:rPr>
              <a:t> in </a:t>
            </a:r>
            <a:r>
              <a:rPr lang="de-DE" sz="3200" dirty="0" err="1">
                <a:solidFill>
                  <a:schemeClr val="bg1"/>
                </a:solidFill>
                <a:latin typeface="Comic Sans MS" panose="030F0702030302020204" pitchFamily="66" charset="0"/>
              </a:rPr>
              <a:t>hectares</a:t>
            </a:r>
            <a:r>
              <a:rPr lang="de-DE" sz="3200" dirty="0">
                <a:solidFill>
                  <a:schemeClr val="bg1"/>
                </a:solidFill>
                <a:latin typeface="Comic Sans MS" panose="030F0702030302020204" pitchFamily="66" charset="0"/>
              </a:rPr>
              <a:t>. </a:t>
            </a:r>
            <a:endParaRPr lang="en-GB" sz="3200" dirty="0">
              <a:solidFill>
                <a:schemeClr val="bg1"/>
              </a:solidFill>
              <a:latin typeface="Comic Sans MS" panose="030F0702030302020204" pitchFamily="66" charset="0"/>
            </a:endParaRPr>
          </a:p>
        </p:txBody>
      </p:sp>
      <p:sp>
        <p:nvSpPr>
          <p:cNvPr id="8" name="TextBox 7">
            <a:extLst>
              <a:ext uri="{FF2B5EF4-FFF2-40B4-BE49-F238E27FC236}">
                <a16:creationId xmlns:a16="http://schemas.microsoft.com/office/drawing/2014/main" id="{C91BF9B3-AF27-7547-3D18-3AE3C3B5D2DC}"/>
              </a:ext>
            </a:extLst>
          </p:cNvPr>
          <p:cNvSpPr txBox="1"/>
          <p:nvPr/>
        </p:nvSpPr>
        <p:spPr>
          <a:xfrm>
            <a:off x="2479678" y="7116280"/>
            <a:ext cx="13106400" cy="1492203"/>
          </a:xfrm>
          <a:prstGeom prst="rect">
            <a:avLst/>
          </a:prstGeom>
          <a:noFill/>
        </p:spPr>
        <p:txBody>
          <a:bodyPr wrap="square" rtlCol="0">
            <a:spAutoFit/>
          </a:bodyPr>
          <a:lstStyle/>
          <a:p>
            <a:pPr>
              <a:lnSpc>
                <a:spcPct val="150000"/>
              </a:lnSpc>
            </a:pPr>
            <a:r>
              <a:rPr lang="en-US" sz="3200" dirty="0">
                <a:solidFill>
                  <a:srgbClr val="FFFFFF"/>
                </a:solidFill>
                <a:latin typeface="Comic Sans MS" panose="030F0702030302020204" pitchFamily="66" charset="0"/>
                <a:sym typeface="Canva Sans"/>
              </a:rPr>
              <a:t>It Contains monthly burning emissions by different pollutants and countries. Pollutant gases are measured in tons.</a:t>
            </a:r>
            <a:endParaRPr lang="en-GB" sz="3200" dirty="0"/>
          </a:p>
        </p:txBody>
      </p:sp>
      <p:sp>
        <p:nvSpPr>
          <p:cNvPr id="9" name="TextBox 8">
            <a:extLst>
              <a:ext uri="{FF2B5EF4-FFF2-40B4-BE49-F238E27FC236}">
                <a16:creationId xmlns:a16="http://schemas.microsoft.com/office/drawing/2014/main" id="{A88DF471-723D-F2FE-4CA6-835E3633DA58}"/>
              </a:ext>
            </a:extLst>
          </p:cNvPr>
          <p:cNvSpPr txBox="1"/>
          <p:nvPr/>
        </p:nvSpPr>
        <p:spPr>
          <a:xfrm>
            <a:off x="10263785" y="9030522"/>
            <a:ext cx="7848600" cy="964623"/>
          </a:xfrm>
          <a:prstGeom prst="rect">
            <a:avLst/>
          </a:prstGeom>
          <a:noFill/>
        </p:spPr>
        <p:txBody>
          <a:bodyPr wrap="square" rtlCol="0">
            <a:spAutoFit/>
          </a:bodyPr>
          <a:lstStyle/>
          <a:p>
            <a:pPr>
              <a:lnSpc>
                <a:spcPct val="150000"/>
              </a:lnSpc>
            </a:pPr>
            <a:r>
              <a:rPr lang="de-DE" sz="2000" dirty="0">
                <a:solidFill>
                  <a:schemeClr val="bg1"/>
                </a:solidFill>
                <a:latin typeface="Comic Sans MS" panose="030F0702030302020204" pitchFamily="66" charset="0"/>
              </a:rPr>
              <a:t>Data source : Global Wildfire Information System (https://gwis.jrc.ec.europa.eu/apps/country.profile/downloads)</a:t>
            </a:r>
            <a:endParaRPr lang="en-GB" sz="2000" dirty="0">
              <a:solidFill>
                <a:schemeClr val="bg1"/>
              </a:solidFill>
              <a:latin typeface="Comic Sans MS" panose="030F0702030302020204" pitchFamily="66" charset="0"/>
            </a:endParaRPr>
          </a:p>
        </p:txBody>
      </p:sp>
      <p:pic>
        <p:nvPicPr>
          <p:cNvPr id="17" name="Picture 16">
            <a:extLst>
              <a:ext uri="{FF2B5EF4-FFF2-40B4-BE49-F238E27FC236}">
                <a16:creationId xmlns:a16="http://schemas.microsoft.com/office/drawing/2014/main" id="{DDE0128A-B715-EC4D-A0EE-F4C50F3ADC63}"/>
              </a:ext>
            </a:extLst>
          </p:cNvPr>
          <p:cNvPicPr>
            <a:picLocks noChangeAspect="1"/>
          </p:cNvPicPr>
          <p:nvPr/>
        </p:nvPicPr>
        <p:blipFill rotWithShape="1">
          <a:blip r:embed="rId4"/>
          <a:srcRect l="19756" t="18691" r="19454" b="41655"/>
          <a:stretch/>
        </p:blipFill>
        <p:spPr>
          <a:xfrm>
            <a:off x="16154400" y="297107"/>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a:effectLst>
                <a:outerShdw blurRad="38100" dist="38100" dir="2700000" algn="tl">
                  <a:srgbClr val="000000">
                    <a:alpha val="43137"/>
                  </a:srgbClr>
                </a:outerShdw>
              </a:effectLst>
            </a:endParaRPr>
          </a:p>
        </p:txBody>
      </p:sp>
      <p:sp>
        <p:nvSpPr>
          <p:cNvPr id="3" name="TextBox 3"/>
          <p:cNvSpPr txBox="1"/>
          <p:nvPr/>
        </p:nvSpPr>
        <p:spPr>
          <a:xfrm>
            <a:off x="2725777" y="3390900"/>
            <a:ext cx="12836445" cy="2624180"/>
          </a:xfrm>
          <a:prstGeom prst="rect">
            <a:avLst/>
          </a:prstGeom>
        </p:spPr>
        <p:txBody>
          <a:bodyPr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lnSpc>
                <a:spcPts val="23113"/>
              </a:lnSpc>
              <a:spcBef>
                <a:spcPct val="0"/>
              </a:spcBef>
            </a:pPr>
            <a:r>
              <a:rPr lang="en-US" sz="12500" b="1" dirty="0">
                <a:ln/>
                <a:solidFill>
                  <a:schemeClr val="accent3"/>
                </a:solidFill>
                <a:latin typeface="Comic Sans MS" panose="030F0702030302020204" pitchFamily="66" charset="0"/>
                <a:ea typeface="More Sugar"/>
                <a:cs typeface="More Sugar"/>
                <a:sym typeface="More Sugar"/>
              </a:rPr>
              <a:t>Data Pipeline</a:t>
            </a:r>
          </a:p>
        </p:txBody>
      </p:sp>
      <p:pic>
        <p:nvPicPr>
          <p:cNvPr id="13" name="Picture 12">
            <a:extLst>
              <a:ext uri="{FF2B5EF4-FFF2-40B4-BE49-F238E27FC236}">
                <a16:creationId xmlns:a16="http://schemas.microsoft.com/office/drawing/2014/main" id="{5C8B30EC-6B36-B80E-A68B-846B053DB3E9}"/>
              </a:ext>
            </a:extLst>
          </p:cNvPr>
          <p:cNvPicPr>
            <a:picLocks noChangeAspect="1"/>
          </p:cNvPicPr>
          <p:nvPr/>
        </p:nvPicPr>
        <p:blipFill rotWithShape="1">
          <a:blip r:embed="rId4"/>
          <a:srcRect l="19756" t="18691" r="19454" b="41655"/>
          <a:stretch/>
        </p:blipFill>
        <p:spPr>
          <a:xfrm>
            <a:off x="16230600" y="26670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334" y="-739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GB"/>
          </a:p>
        </p:txBody>
      </p:sp>
      <p:sp>
        <p:nvSpPr>
          <p:cNvPr id="4" name="TextBox 4"/>
          <p:cNvSpPr txBox="1"/>
          <p:nvPr/>
        </p:nvSpPr>
        <p:spPr>
          <a:xfrm>
            <a:off x="4518879" y="6482282"/>
            <a:ext cx="9273321" cy="786049"/>
          </a:xfrm>
          <a:prstGeom prst="rect">
            <a:avLst/>
          </a:prstGeom>
        </p:spPr>
        <p:txBody>
          <a:bodyPr wrap="square" lIns="0" tIns="0" rIns="0" bIns="0" rtlCol="0" anchor="t">
            <a:spAutoFit/>
          </a:bodyPr>
          <a:lstStyle/>
          <a:p>
            <a:pPr algn="ctr">
              <a:lnSpc>
                <a:spcPts val="6674"/>
              </a:lnSpc>
              <a:spcBef>
                <a:spcPct val="0"/>
              </a:spcBef>
            </a:pPr>
            <a:r>
              <a:rPr lang="en-US" sz="3600" dirty="0">
                <a:solidFill>
                  <a:srgbClr val="FFFFFF"/>
                </a:solidFill>
                <a:latin typeface="Comic Sans MS" panose="030F0702030302020204" pitchFamily="66" charset="0"/>
                <a:ea typeface="More Sugar"/>
                <a:cs typeface="More Sugar"/>
                <a:sym typeface="More Sugar"/>
              </a:rPr>
              <a:t>Figure 1 : ETL Pipeline Flowchart</a:t>
            </a:r>
          </a:p>
        </p:txBody>
      </p:sp>
      <p:pic>
        <p:nvPicPr>
          <p:cNvPr id="9" name="Picture 8">
            <a:extLst>
              <a:ext uri="{FF2B5EF4-FFF2-40B4-BE49-F238E27FC236}">
                <a16:creationId xmlns:a16="http://schemas.microsoft.com/office/drawing/2014/main" id="{03F97498-E059-3102-ADB7-7086B78F7AA2}"/>
              </a:ext>
            </a:extLst>
          </p:cNvPr>
          <p:cNvPicPr>
            <a:picLocks noChangeAspect="1"/>
          </p:cNvPicPr>
          <p:nvPr/>
        </p:nvPicPr>
        <p:blipFill rotWithShape="1">
          <a:blip r:embed="rId4"/>
          <a:srcRect l="19756" t="18691" r="19454" b="41655"/>
          <a:stretch/>
        </p:blipFill>
        <p:spPr>
          <a:xfrm>
            <a:off x="16230600" y="21127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A screenshot of a computer&#10;&#10;Description automatically generated">
            <a:extLst>
              <a:ext uri="{FF2B5EF4-FFF2-40B4-BE49-F238E27FC236}">
                <a16:creationId xmlns:a16="http://schemas.microsoft.com/office/drawing/2014/main" id="{817BA6B6-D960-308F-2FFA-3E4298E7C2E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4883" b="82655"/>
          <a:stretch/>
        </p:blipFill>
        <p:spPr bwMode="auto">
          <a:xfrm>
            <a:off x="457200" y="1451602"/>
            <a:ext cx="17830800" cy="4706232"/>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GB"/>
          </a:p>
        </p:txBody>
      </p:sp>
      <p:sp>
        <p:nvSpPr>
          <p:cNvPr id="3" name="TextBox 3"/>
          <p:cNvSpPr txBox="1"/>
          <p:nvPr/>
        </p:nvSpPr>
        <p:spPr>
          <a:xfrm>
            <a:off x="3997104" y="3238500"/>
            <a:ext cx="10293792" cy="2633798"/>
          </a:xfrm>
          <a:prstGeom prst="rect">
            <a:avLst/>
          </a:prstGeom>
        </p:spPr>
        <p:txBody>
          <a:bodyPr lIns="0" tIns="0" rIns="0" bIns="0"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lnSpc>
                <a:spcPts val="23167"/>
              </a:lnSpc>
              <a:spcBef>
                <a:spcPct val="0"/>
              </a:spcBef>
            </a:pPr>
            <a:r>
              <a:rPr lang="en-US" sz="12500" b="1" dirty="0">
                <a:ln/>
                <a:solidFill>
                  <a:schemeClr val="accent3"/>
                </a:solidFill>
                <a:latin typeface="Comic Sans MS" panose="030F0702030302020204" pitchFamily="66" charset="0"/>
                <a:ea typeface="More Sugar"/>
                <a:cs typeface="More Sugar"/>
                <a:sym typeface="More Sugar"/>
              </a:rPr>
              <a:t>Results</a:t>
            </a:r>
          </a:p>
        </p:txBody>
      </p:sp>
      <p:pic>
        <p:nvPicPr>
          <p:cNvPr id="11" name="Picture 10">
            <a:extLst>
              <a:ext uri="{FF2B5EF4-FFF2-40B4-BE49-F238E27FC236}">
                <a16:creationId xmlns:a16="http://schemas.microsoft.com/office/drawing/2014/main" id="{35A44B6F-8941-C646-ACEC-5506B1E51D58}"/>
              </a:ext>
            </a:extLst>
          </p:cNvPr>
          <p:cNvPicPr>
            <a:picLocks noChangeAspect="1"/>
          </p:cNvPicPr>
          <p:nvPr/>
        </p:nvPicPr>
        <p:blipFill rotWithShape="1">
          <a:blip r:embed="rId3"/>
          <a:srcRect l="19756" t="18691" r="19454" b="41655"/>
          <a:stretch/>
        </p:blipFill>
        <p:spPr>
          <a:xfrm>
            <a:off x="16230600" y="266700"/>
            <a:ext cx="1812319" cy="760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1068</TotalTime>
  <Words>1386</Words>
  <Application>Microsoft Office PowerPoint</Application>
  <PresentationFormat>Custom</PresentationFormat>
  <Paragraphs>111</Paragraphs>
  <Slides>22</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Times New Roman</vt:lpstr>
      <vt:lpstr>Symbol</vt:lpstr>
      <vt:lpstr>Comic Sans MS</vt:lpstr>
      <vt:lpstr>Arial</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GlobalBlaze: Analyzing Global Trends in Wildfire Burned Areas and Emissions (2002-2023)</dc:title>
  <dc:creator>Puneetha Ramsudha</dc:creator>
  <cp:lastModifiedBy>Dharmapura Shrirama, Puneetha</cp:lastModifiedBy>
  <cp:revision>11</cp:revision>
  <dcterms:created xsi:type="dcterms:W3CDTF">2006-08-16T00:00:00Z</dcterms:created>
  <dcterms:modified xsi:type="dcterms:W3CDTF">2024-07-09T15:10:51Z</dcterms:modified>
  <dc:identifier>DAGKNAE9F2o</dc:identifier>
</cp:coreProperties>
</file>